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0" r:id="rId2"/>
    <p:sldMasterId id="2147483681" r:id="rId3"/>
  </p:sldMasterIdLst>
  <p:notesMasterIdLst>
    <p:notesMasterId r:id="rId17"/>
  </p:notesMasterIdLst>
  <p:handoutMasterIdLst>
    <p:handoutMasterId r:id="rId18"/>
  </p:handoutMasterIdLst>
  <p:sldIdLst>
    <p:sldId id="326" r:id="rId4"/>
    <p:sldId id="332" r:id="rId5"/>
    <p:sldId id="364" r:id="rId6"/>
    <p:sldId id="329" r:id="rId7"/>
    <p:sldId id="331" r:id="rId8"/>
    <p:sldId id="333" r:id="rId9"/>
    <p:sldId id="335" r:id="rId10"/>
    <p:sldId id="341" r:id="rId11"/>
    <p:sldId id="349" r:id="rId12"/>
    <p:sldId id="351" r:id="rId13"/>
    <p:sldId id="353" r:id="rId14"/>
    <p:sldId id="366" r:id="rId15"/>
    <p:sldId id="367" r:id="rId16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20000"/>
      </a:spcBef>
      <a:spcAft>
        <a:spcPct val="0"/>
      </a:spcAft>
      <a:buFont typeface="Wingdings" pitchFamily="2" charset="2"/>
      <a:buChar char="ü"/>
      <a:defRPr sz="2000" b="1" kern="1200">
        <a:solidFill>
          <a:schemeClr val="tx1"/>
        </a:solidFill>
        <a:latin typeface="Arial" pitchFamily="34" charset="0"/>
        <a:ea typeface="仿宋_GB2312" pitchFamily="49" charset="-122"/>
        <a:cs typeface="+mn-cs"/>
      </a:defRPr>
    </a:lvl1pPr>
    <a:lvl2pPr marL="457200" algn="l" rtl="0" fontAlgn="base">
      <a:spcBef>
        <a:spcPct val="20000"/>
      </a:spcBef>
      <a:spcAft>
        <a:spcPct val="0"/>
      </a:spcAft>
      <a:buFont typeface="Wingdings" pitchFamily="2" charset="2"/>
      <a:buChar char="ü"/>
      <a:defRPr sz="2000" b="1" kern="1200">
        <a:solidFill>
          <a:schemeClr val="tx1"/>
        </a:solidFill>
        <a:latin typeface="Arial" pitchFamily="34" charset="0"/>
        <a:ea typeface="仿宋_GB2312" pitchFamily="49" charset="-122"/>
        <a:cs typeface="+mn-cs"/>
      </a:defRPr>
    </a:lvl2pPr>
    <a:lvl3pPr marL="914400" algn="l" rtl="0" fontAlgn="base">
      <a:spcBef>
        <a:spcPct val="20000"/>
      </a:spcBef>
      <a:spcAft>
        <a:spcPct val="0"/>
      </a:spcAft>
      <a:buFont typeface="Wingdings" pitchFamily="2" charset="2"/>
      <a:buChar char="ü"/>
      <a:defRPr sz="2000" b="1" kern="1200">
        <a:solidFill>
          <a:schemeClr val="tx1"/>
        </a:solidFill>
        <a:latin typeface="Arial" pitchFamily="34" charset="0"/>
        <a:ea typeface="仿宋_GB2312" pitchFamily="49" charset="-122"/>
        <a:cs typeface="+mn-cs"/>
      </a:defRPr>
    </a:lvl3pPr>
    <a:lvl4pPr marL="1371600" algn="l" rtl="0" fontAlgn="base">
      <a:spcBef>
        <a:spcPct val="20000"/>
      </a:spcBef>
      <a:spcAft>
        <a:spcPct val="0"/>
      </a:spcAft>
      <a:buFont typeface="Wingdings" pitchFamily="2" charset="2"/>
      <a:buChar char="ü"/>
      <a:defRPr sz="2000" b="1" kern="1200">
        <a:solidFill>
          <a:schemeClr val="tx1"/>
        </a:solidFill>
        <a:latin typeface="Arial" pitchFamily="34" charset="0"/>
        <a:ea typeface="仿宋_GB2312" pitchFamily="49" charset="-122"/>
        <a:cs typeface="+mn-cs"/>
      </a:defRPr>
    </a:lvl4pPr>
    <a:lvl5pPr marL="1828800" algn="l" rtl="0" fontAlgn="base">
      <a:spcBef>
        <a:spcPct val="20000"/>
      </a:spcBef>
      <a:spcAft>
        <a:spcPct val="0"/>
      </a:spcAft>
      <a:buFont typeface="Wingdings" pitchFamily="2" charset="2"/>
      <a:buChar char="ü"/>
      <a:defRPr sz="2000" b="1" kern="1200">
        <a:solidFill>
          <a:schemeClr val="tx1"/>
        </a:solidFill>
        <a:latin typeface="Arial" pitchFamily="34" charset="0"/>
        <a:ea typeface="仿宋_GB2312" pitchFamily="49" charset="-122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pitchFamily="34" charset="0"/>
        <a:ea typeface="仿宋_GB2312" pitchFamily="49" charset="-122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pitchFamily="34" charset="0"/>
        <a:ea typeface="仿宋_GB2312" pitchFamily="49" charset="-122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pitchFamily="34" charset="0"/>
        <a:ea typeface="仿宋_GB2312" pitchFamily="49" charset="-122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pitchFamily="34" charset="0"/>
        <a:ea typeface="仿宋_GB2312" pitchFamily="49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900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13" autoAdjust="0"/>
    <p:restoredTop sz="83281" autoAdjust="0"/>
  </p:normalViewPr>
  <p:slideViewPr>
    <p:cSldViewPr>
      <p:cViewPr varScale="1">
        <p:scale>
          <a:sx n="83" d="100"/>
          <a:sy n="83" d="100"/>
        </p:scale>
        <p:origin x="-20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208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png"/><Relationship Id="rId1" Type="http://schemas.openxmlformats.org/officeDocument/2006/relationships/image" Target="../media/image16.emf"/><Relationship Id="rId2" Type="http://schemas.openxmlformats.org/officeDocument/2006/relationships/image" Target="../media/image1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 b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 b="0">
                <a:latin typeface="Calibri" pitchFamily="34" charset="0"/>
                <a:ea typeface="宋体" pitchFamily="2" charset="-122"/>
              </a:defRPr>
            </a:lvl1pPr>
          </a:lstStyle>
          <a:p>
            <a:fld id="{D4F6248C-4FB2-4ECF-81AD-7278A10F0BE9}" type="datetimeFigureOut">
              <a:rPr lang="zh-CN" altLang="en-US"/>
              <a:pPr/>
              <a:t>14-5-29</a:t>
            </a:fld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 b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 b="0">
                <a:latin typeface="Calibri" pitchFamily="34" charset="0"/>
                <a:ea typeface="宋体" pitchFamily="2" charset="-122"/>
              </a:defRPr>
            </a:lvl1pPr>
          </a:lstStyle>
          <a:p>
            <a:fld id="{80F2A9B3-F3EB-46BF-8D23-82F9D977C4C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590088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kumimoji="1" sz="1200" b="0">
                <a:ea typeface="宋体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kumimoji="1" sz="1200" b="0">
                <a:ea typeface="宋体" pitchFamily="2" charset="-122"/>
              </a:defRPr>
            </a:lvl1pPr>
          </a:lstStyle>
          <a:p>
            <a:fld id="{8A2E0F87-6873-48F1-9F0A-68C9EF95D36F}" type="datetimeFigureOut">
              <a:rPr lang="zh-CN" altLang="en-US"/>
              <a:pPr/>
              <a:t>14-5-29</a:t>
            </a:fld>
            <a:endParaRPr lang="en-US" altLang="zh-CN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63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kumimoji="1" sz="1200" b="0">
                <a:ea typeface="宋体" pitchFamily="2" charset="-122"/>
              </a:defRPr>
            </a:lvl1pPr>
          </a:lstStyle>
          <a:p>
            <a:endParaRPr lang="en-US" altLang="zh-CN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kumimoji="1" sz="1200" b="0">
                <a:ea typeface="宋体" pitchFamily="2" charset="-122"/>
              </a:defRPr>
            </a:lvl1pPr>
          </a:lstStyle>
          <a:p>
            <a:fld id="{FFC91812-983C-435F-8C83-AA4FB9C48D9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111350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91812-983C-435F-8C83-AA4FB9C48D92}" type="slidenum">
              <a:rPr lang="zh-CN" altLang="en-US" smtClean="0"/>
              <a:pPr/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152804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91812-983C-435F-8C83-AA4FB9C48D92}" type="slidenum">
              <a:rPr lang="zh-CN" altLang="en-US" smtClean="0"/>
              <a:pPr/>
              <a:t>10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46554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91812-983C-435F-8C83-AA4FB9C48D92}" type="slidenum">
              <a:rPr lang="zh-CN" altLang="en-US" smtClean="0"/>
              <a:pPr/>
              <a:t>11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588893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91812-983C-435F-8C83-AA4FB9C48D92}" type="slidenum">
              <a:rPr lang="zh-CN" altLang="en-US" smtClean="0"/>
              <a:pPr/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58612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91812-983C-435F-8C83-AA4FB9C48D92}" type="slidenum">
              <a:rPr lang="zh-CN" altLang="en-US" smtClean="0"/>
              <a:pPr/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61418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+mn-cs"/>
              </a:rPr>
              <a:t>These are the models and parameters used in this work.</a:t>
            </a:r>
            <a:r>
              <a:rPr lang="zh-CN" altLang="zh-CN" dirty="0" smtClean="0">
                <a:effectLst/>
              </a:rPr>
              <a:t> 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91812-983C-435F-8C83-AA4FB9C48D92}" type="slidenum">
              <a:rPr lang="zh-CN" altLang="en-US" smtClean="0"/>
              <a:pPr/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96668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91812-983C-435F-8C83-AA4FB9C48D92}" type="slidenum">
              <a:rPr lang="zh-CN" altLang="en-US" smtClean="0"/>
              <a:pPr/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30585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91812-983C-435F-8C83-AA4FB9C48D92}" type="slidenum">
              <a:rPr lang="zh-CN" altLang="en-US" smtClean="0"/>
              <a:pPr/>
              <a:t>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33167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91812-983C-435F-8C83-AA4FB9C48D92}" type="slidenum">
              <a:rPr lang="zh-CN" altLang="en-US" smtClean="0"/>
              <a:pPr/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534033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91812-983C-435F-8C83-AA4FB9C48D92}" type="slidenum">
              <a:rPr lang="zh-CN" altLang="en-US" smtClean="0"/>
              <a:pPr/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669762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91812-983C-435F-8C83-AA4FB9C48D92}" type="slidenum">
              <a:rPr lang="zh-CN" altLang="en-US" smtClean="0"/>
              <a:pPr/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45182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91812-983C-435F-8C83-AA4FB9C48D92}" type="slidenum">
              <a:rPr lang="zh-CN" altLang="en-US" smtClean="0"/>
              <a:pPr/>
              <a:t>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97571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/>
          <p:cNvGrpSpPr>
            <a:grpSpLocks/>
          </p:cNvGrpSpPr>
          <p:nvPr userDrawn="1"/>
        </p:nvGrpSpPr>
        <p:grpSpPr bwMode="auto">
          <a:xfrm>
            <a:off x="0" y="1588"/>
            <a:ext cx="9144000" cy="6772275"/>
            <a:chOff x="0" y="1588"/>
            <a:chExt cx="9144000" cy="6772275"/>
          </a:xfrm>
        </p:grpSpPr>
        <p:grpSp>
          <p:nvGrpSpPr>
            <p:cNvPr id="5" name="组合 23"/>
            <p:cNvGrpSpPr>
              <a:grpSpLocks/>
            </p:cNvGrpSpPr>
            <p:nvPr userDrawn="1"/>
          </p:nvGrpSpPr>
          <p:grpSpPr bwMode="auto">
            <a:xfrm>
              <a:off x="0" y="1265238"/>
              <a:ext cx="9144000" cy="971550"/>
              <a:chOff x="0" y="1265238"/>
              <a:chExt cx="9144000" cy="971316"/>
            </a:xfrm>
          </p:grpSpPr>
          <p:sp>
            <p:nvSpPr>
              <p:cNvPr id="17" name="Rectangle 2787"/>
              <p:cNvSpPr>
                <a:spLocks noChangeArrowheads="1"/>
              </p:cNvSpPr>
              <p:nvPr userDrawn="1"/>
            </p:nvSpPr>
            <p:spPr bwMode="ltGray">
              <a:xfrm>
                <a:off x="0" y="1657256"/>
                <a:ext cx="9144000" cy="20791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CN" altLang="en-US" sz="1800" b="0">
                  <a:latin typeface="+mn-lt"/>
                  <a:ea typeface="+mn-ea"/>
                </a:endParaRPr>
              </a:p>
            </p:txBody>
          </p:sp>
          <p:grpSp>
            <p:nvGrpSpPr>
              <p:cNvPr id="18" name="Group 2805"/>
              <p:cNvGrpSpPr>
                <a:grpSpLocks/>
              </p:cNvGrpSpPr>
              <p:nvPr userDrawn="1"/>
            </p:nvGrpSpPr>
            <p:grpSpPr bwMode="auto">
              <a:xfrm>
                <a:off x="5940152" y="1865873"/>
                <a:ext cx="3113857" cy="370681"/>
                <a:chOff x="3120" y="2430"/>
                <a:chExt cx="2304" cy="467"/>
              </a:xfrm>
              <a:solidFill>
                <a:schemeClr val="accent1">
                  <a:lumMod val="20000"/>
                  <a:lumOff val="80000"/>
                </a:schemeClr>
              </a:solidFill>
            </p:grpSpPr>
            <p:sp>
              <p:nvSpPr>
                <p:cNvPr id="20" name="AutoShape 2788"/>
                <p:cNvSpPr>
                  <a:spLocks noChangeArrowheads="1"/>
                </p:cNvSpPr>
                <p:nvPr/>
              </p:nvSpPr>
              <p:spPr bwMode="auto">
                <a:xfrm>
                  <a:off x="3120" y="2430"/>
                  <a:ext cx="601" cy="467"/>
                </a:xfrm>
                <a:prstGeom prst="chevron">
                  <a:avLst>
                    <a:gd name="adj" fmla="val 32173"/>
                  </a:avLst>
                </a:prstGeom>
                <a:grpFill/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FontTx/>
                    <a:buNone/>
                    <a:defRPr/>
                  </a:pPr>
                  <a:endParaRPr lang="zh-CN" altLang="en-US" sz="1800" b="0">
                    <a:latin typeface="+mn-lt"/>
                    <a:ea typeface="+mn-ea"/>
                  </a:endParaRPr>
                </a:p>
              </p:txBody>
            </p:sp>
            <p:sp>
              <p:nvSpPr>
                <p:cNvPr id="21" name="AutoShape 2792"/>
                <p:cNvSpPr>
                  <a:spLocks noChangeArrowheads="1"/>
                </p:cNvSpPr>
                <p:nvPr/>
              </p:nvSpPr>
              <p:spPr bwMode="auto">
                <a:xfrm>
                  <a:off x="3690" y="2430"/>
                  <a:ext cx="601" cy="467"/>
                </a:xfrm>
                <a:prstGeom prst="chevron">
                  <a:avLst>
                    <a:gd name="adj" fmla="val 32173"/>
                  </a:avLst>
                </a:prstGeom>
                <a:grpFill/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FontTx/>
                    <a:buNone/>
                    <a:defRPr/>
                  </a:pPr>
                  <a:endParaRPr lang="zh-CN" altLang="en-US" sz="1800" b="0">
                    <a:latin typeface="+mn-lt"/>
                    <a:ea typeface="+mn-ea"/>
                  </a:endParaRPr>
                </a:p>
              </p:txBody>
            </p:sp>
            <p:sp>
              <p:nvSpPr>
                <p:cNvPr id="22" name="AutoShape 2793"/>
                <p:cNvSpPr>
                  <a:spLocks noChangeArrowheads="1"/>
                </p:cNvSpPr>
                <p:nvPr/>
              </p:nvSpPr>
              <p:spPr bwMode="auto">
                <a:xfrm>
                  <a:off x="4247" y="2430"/>
                  <a:ext cx="601" cy="467"/>
                </a:xfrm>
                <a:prstGeom prst="chevron">
                  <a:avLst>
                    <a:gd name="adj" fmla="val 32173"/>
                  </a:avLst>
                </a:prstGeom>
                <a:grpFill/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FontTx/>
                    <a:buNone/>
                    <a:defRPr/>
                  </a:pPr>
                  <a:endParaRPr lang="zh-CN" altLang="en-US" sz="1800" b="0">
                    <a:latin typeface="+mn-lt"/>
                    <a:ea typeface="+mn-ea"/>
                  </a:endParaRPr>
                </a:p>
              </p:txBody>
            </p:sp>
            <p:sp>
              <p:nvSpPr>
                <p:cNvPr id="23" name="AutoShape 2794"/>
                <p:cNvSpPr>
                  <a:spLocks noChangeArrowheads="1"/>
                </p:cNvSpPr>
                <p:nvPr/>
              </p:nvSpPr>
              <p:spPr bwMode="auto">
                <a:xfrm>
                  <a:off x="4823" y="2430"/>
                  <a:ext cx="601" cy="467"/>
                </a:xfrm>
                <a:prstGeom prst="chevron">
                  <a:avLst>
                    <a:gd name="adj" fmla="val 32173"/>
                  </a:avLst>
                </a:prstGeom>
                <a:grpFill/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FontTx/>
                    <a:buNone/>
                    <a:defRPr/>
                  </a:pPr>
                  <a:endParaRPr lang="zh-CN" altLang="en-US" sz="1800" b="0">
                    <a:latin typeface="+mn-lt"/>
                    <a:ea typeface="+mn-ea"/>
                  </a:endParaRPr>
                </a:p>
              </p:txBody>
            </p:sp>
          </p:grpSp>
          <p:sp>
            <p:nvSpPr>
              <p:cNvPr id="19" name="Rectangle 2784"/>
              <p:cNvSpPr>
                <a:spLocks noChangeArrowheads="1"/>
              </p:cNvSpPr>
              <p:nvPr userDrawn="1"/>
            </p:nvSpPr>
            <p:spPr bwMode="ltGray">
              <a:xfrm>
                <a:off x="0" y="1265238"/>
                <a:ext cx="9144000" cy="392018"/>
              </a:xfrm>
              <a:prstGeom prst="rect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CN" altLang="en-US" sz="1800" b="0">
                  <a:latin typeface="+mn-lt"/>
                  <a:ea typeface="+mn-ea"/>
                </a:endParaRPr>
              </a:p>
            </p:txBody>
          </p:sp>
        </p:grpSp>
        <p:grpSp>
          <p:nvGrpSpPr>
            <p:cNvPr id="6" name="组合 22"/>
            <p:cNvGrpSpPr>
              <a:grpSpLocks/>
            </p:cNvGrpSpPr>
            <p:nvPr userDrawn="1"/>
          </p:nvGrpSpPr>
          <p:grpSpPr bwMode="auto">
            <a:xfrm>
              <a:off x="4999038" y="3963988"/>
              <a:ext cx="3994150" cy="2809875"/>
              <a:chOff x="4999038" y="3963988"/>
              <a:chExt cx="3993403" cy="2809875"/>
            </a:xfrm>
          </p:grpSpPr>
          <p:pic>
            <p:nvPicPr>
              <p:cNvPr id="11" name="Picture 1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99731" y="3963988"/>
                <a:ext cx="1177238" cy="884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2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12375" y="4941168"/>
                <a:ext cx="1177200" cy="885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3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99975" y="5894050"/>
                <a:ext cx="1295400" cy="8642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14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85050" y="4927600"/>
                <a:ext cx="1296000" cy="885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15"/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99038" y="5888038"/>
                <a:ext cx="1295400" cy="885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16"/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2359" y="5883275"/>
                <a:ext cx="1170082" cy="885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" name="Picture 2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8" y="1588"/>
              <a:ext cx="9142412" cy="1292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组合 31"/>
            <p:cNvGrpSpPr>
              <a:grpSpLocks/>
            </p:cNvGrpSpPr>
            <p:nvPr userDrawn="1"/>
          </p:nvGrpSpPr>
          <p:grpSpPr bwMode="auto">
            <a:xfrm>
              <a:off x="85725" y="6203950"/>
              <a:ext cx="3419475" cy="552450"/>
              <a:chOff x="0" y="6205086"/>
              <a:chExt cx="3419872" cy="553757"/>
            </a:xfrm>
          </p:grpSpPr>
          <p:pic>
            <p:nvPicPr>
              <p:cNvPr id="9" name="图片 8"/>
              <p:cNvPicPr>
                <a:picLocks noChangeAspect="1"/>
              </p:cNvPicPr>
              <p:nvPr userDrawn="1"/>
            </p:nvPicPr>
            <p:blipFill>
              <a:blip r:embed="rId9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lum contrast="29000"/>
              </a:blip>
              <a:srcRect/>
              <a:stretch>
                <a:fillRect/>
              </a:stretch>
            </p:blipFill>
            <p:spPr bwMode="auto">
              <a:xfrm>
                <a:off x="0" y="6207720"/>
                <a:ext cx="1798086" cy="548680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图片 9"/>
              <p:cNvPicPr>
                <a:picLocks noChangeAspect="1"/>
              </p:cNvPicPr>
              <p:nvPr userDrawn="1"/>
            </p:nvPicPr>
            <p:blipFill>
              <a:blip r:embed="rId10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lum contrast="29000"/>
              </a:blip>
              <a:srcRect/>
              <a:stretch>
                <a:fillRect/>
              </a:stretch>
            </p:blipFill>
            <p:spPr bwMode="auto">
              <a:xfrm>
                <a:off x="1776388" y="6205086"/>
                <a:ext cx="1643484" cy="553757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2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617169-ADBB-414A-8CC2-D592B8BC8450}" type="datetimeFigureOut">
              <a:rPr lang="zh-CN" altLang="en-US"/>
              <a:pPr/>
              <a:t>14-5-29</a:t>
            </a:fld>
            <a:endParaRPr lang="en-US" altLang="zh-CN"/>
          </a:p>
        </p:txBody>
      </p:sp>
      <p:sp>
        <p:nvSpPr>
          <p:cNvPr id="2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64D50-A40E-4CB8-B7D4-B08CE076308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76674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51182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10124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79885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364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8657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467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85478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2456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40141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6699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AC9E46D4-2D57-4704-B0F7-784B71AF3936}" type="datetimeFigureOut">
              <a:rPr lang="zh-CN" altLang="en-US"/>
              <a:pPr/>
              <a:t>14-5-29</a:t>
            </a:fld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  <a:p>
            <a:endParaRPr lang="en-US" altLang="zh-CN"/>
          </a:p>
          <a:p>
            <a:fld id="{77995640-DC3F-44EE-8518-FE467F43F29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79826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58569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010379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463798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21890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1222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6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62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7886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787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824507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800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7293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269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theme" Target="../theme/theme2.xml"/><Relationship Id="rId1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5" Type="http://schemas.openxmlformats.org/officeDocument/2006/relationships/slideLayout" Target="../slideLayouts/slideLayout8.xml"/><Relationship Id="rId6" Type="http://schemas.openxmlformats.org/officeDocument/2006/relationships/slideLayout" Target="../slideLayouts/slideLayout9.xml"/><Relationship Id="rId7" Type="http://schemas.openxmlformats.org/officeDocument/2006/relationships/slideLayout" Target="../slideLayouts/slideLayout10.xml"/><Relationship Id="rId8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3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 b="0">
                <a:solidFill>
                  <a:srgbClr val="898989"/>
                </a:solidFill>
                <a:latin typeface="Calibri" pitchFamily="34" charset="0"/>
                <a:ea typeface="宋体" pitchFamily="2" charset="-122"/>
              </a:defRPr>
            </a:lvl1pPr>
          </a:lstStyle>
          <a:p>
            <a:fld id="{58EB3032-37FA-481A-AFCE-9008693D3A29}" type="datetimeFigureOut">
              <a:rPr lang="zh-CN" altLang="en-US"/>
              <a:pPr/>
              <a:t>14-5-29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 b="0">
                <a:solidFill>
                  <a:srgbClr val="898989"/>
                </a:solidFill>
                <a:latin typeface="Calibri" pitchFamily="34" charset="0"/>
                <a:ea typeface="宋体" pitchFamily="2" charset="-122"/>
              </a:defRPr>
            </a:lvl1pPr>
          </a:lstStyle>
          <a:p>
            <a:endParaRPr lang="en-US" altLang="zh-CN"/>
          </a:p>
          <a:p>
            <a:endParaRPr lang="en-US" altLang="zh-CN"/>
          </a:p>
          <a:p>
            <a:fld id="{F63C1C5E-CA62-4082-9246-D4FBC4486666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4" r:id="rId2"/>
    <p:sldLayoutId id="2147483706" r:id="rId3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宋体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宋体" charset="0"/>
          <a:cs typeface="宋体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宋体" charset="0"/>
          <a:cs typeface="宋体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宋体" charset="0"/>
          <a:cs typeface="宋体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宋体" charset="0"/>
          <a:cs typeface="宋体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0"/>
          <a:cs typeface="宋体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0"/>
          <a:cs typeface="宋体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0"/>
          <a:cs typeface="宋体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0"/>
          <a:cs typeface="宋体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宋体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62" name="组合 5"/>
          <p:cNvGrpSpPr>
            <a:grpSpLocks/>
          </p:cNvGrpSpPr>
          <p:nvPr/>
        </p:nvGrpSpPr>
        <p:grpSpPr bwMode="auto">
          <a:xfrm>
            <a:off x="0" y="0"/>
            <a:ext cx="9144000" cy="6785694"/>
            <a:chOff x="0" y="0"/>
            <a:chExt cx="9144000" cy="6785694"/>
          </a:xfrm>
        </p:grpSpPr>
        <p:sp>
          <p:nvSpPr>
            <p:cNvPr id="8" name="Rectangle 31"/>
            <p:cNvSpPr>
              <a:spLocks noChangeArrowheads="1"/>
            </p:cNvSpPr>
            <p:nvPr userDrawn="1"/>
          </p:nvSpPr>
          <p:spPr bwMode="gray">
            <a:xfrm flipV="1">
              <a:off x="0" y="6525344"/>
              <a:ext cx="9144000" cy="36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1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1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sz="1800" b="0">
                <a:latin typeface="+mn-lt"/>
                <a:ea typeface="+mn-ea"/>
              </a:endParaRPr>
            </a:p>
          </p:txBody>
        </p:sp>
        <p:pic>
          <p:nvPicPr>
            <p:cNvPr id="92166" name="Picture 11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80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日期占位符 4"/>
            <p:cNvSpPr txBox="1">
              <a:spLocks/>
            </p:cNvSpPr>
            <p:nvPr userDrawn="1"/>
          </p:nvSpPr>
          <p:spPr bwMode="auto">
            <a:xfrm>
              <a:off x="179512" y="6525344"/>
              <a:ext cx="8275637" cy="26035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/>
            <a:lstStyle>
              <a:lvl1pPr>
                <a:spcBef>
                  <a:spcPct val="0"/>
                </a:spcBef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0"/>
                </a:spcBef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0"/>
                </a:spcBef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0"/>
                </a:spcBef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0"/>
                </a:spcBef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r">
                <a:buFontTx/>
                <a:buNone/>
              </a:pPr>
              <a:r>
                <a:rPr kumimoji="0" lang="en-US" altLang="zh-CN" sz="1400" b="1" dirty="0" smtClean="0">
                  <a:solidFill>
                    <a:srgbClr val="3B71B9"/>
                  </a:solidFill>
                  <a:latin typeface="Verdana" pitchFamily="34" charset="0"/>
                  <a:ea typeface="隶书" pitchFamily="49" charset="-122"/>
                </a:rPr>
                <a:t>Shock Physics &amp; Chemistry Research Group            </a:t>
              </a:r>
              <a:r>
                <a:rPr kumimoji="0" lang="en-US" altLang="zh-CN" sz="1400" dirty="0" smtClean="0">
                  <a:solidFill>
                    <a:srgbClr val="3B71B9"/>
                  </a:solidFill>
                  <a:latin typeface="Verdana" pitchFamily="34" charset="0"/>
                  <a:ea typeface="Gulim" pitchFamily="34" charset="-127"/>
                </a:rPr>
                <a:t>h</a:t>
              </a:r>
              <a:r>
                <a:rPr kumimoji="0" lang="en-US" altLang="ko-KR" sz="1400" dirty="0" smtClean="0">
                  <a:solidFill>
                    <a:srgbClr val="3B71B9"/>
                  </a:solidFill>
                  <a:latin typeface="Verdana" pitchFamily="34" charset="0"/>
                  <a:ea typeface="Gulim" pitchFamily="34" charset="-127"/>
                </a:rPr>
                <a:t>ttp</a:t>
              </a:r>
              <a:r>
                <a:rPr kumimoji="0" lang="en-US" altLang="ko-KR" sz="1400" dirty="0">
                  <a:solidFill>
                    <a:srgbClr val="3B71B9"/>
                  </a:solidFill>
                  <a:latin typeface="Verdana" pitchFamily="34" charset="0"/>
                  <a:ea typeface="Gulim" pitchFamily="34" charset="-127"/>
                </a:rPr>
                <a:t>:</a:t>
              </a:r>
              <a:r>
                <a:rPr kumimoji="0" lang="en-US" altLang="zh-CN" sz="1400" dirty="0">
                  <a:solidFill>
                    <a:srgbClr val="3B71B9"/>
                  </a:solidFill>
                  <a:latin typeface="Verdana" pitchFamily="34" charset="0"/>
                  <a:ea typeface="Gulim" pitchFamily="34" charset="-127"/>
                </a:rPr>
                <a:t>//</a:t>
              </a:r>
              <a:r>
                <a:rPr kumimoji="0" lang="en-US" altLang="ko-KR" sz="1400" dirty="0">
                  <a:solidFill>
                    <a:srgbClr val="3B71B9"/>
                  </a:solidFill>
                  <a:latin typeface="Verdana" pitchFamily="34" charset="0"/>
                  <a:ea typeface="Gulim" pitchFamily="34" charset="-127"/>
                </a:rPr>
                <a:t>shock.bit.edu.cn</a:t>
              </a:r>
              <a:r>
                <a:rPr kumimoji="0" lang="en-US" altLang="zh-CN" sz="1400" dirty="0">
                  <a:solidFill>
                    <a:srgbClr val="3B71B9"/>
                  </a:solidFill>
                  <a:latin typeface="Verdana" pitchFamily="34" charset="0"/>
                  <a:ea typeface="Gulim" pitchFamily="34" charset="-127"/>
                </a:rPr>
                <a:t>/</a:t>
              </a:r>
              <a:endParaRPr kumimoji="0" lang="en-US" altLang="ko-KR" sz="1400" dirty="0">
                <a:solidFill>
                  <a:srgbClr val="3B71B9"/>
                </a:solidFill>
                <a:latin typeface="Verdana" pitchFamily="34" charset="0"/>
                <a:ea typeface="Gulim" pitchFamily="34" charset="-127"/>
              </a:endParaRPr>
            </a:p>
          </p:txBody>
        </p:sp>
      </p:grpSp>
      <p:sp>
        <p:nvSpPr>
          <p:cNvPr id="92168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92169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8" r:id="rId6"/>
    <p:sldLayoutId id="2147483689" r:id="rId7"/>
    <p:sldLayoutId id="2147483690" r:id="rId8"/>
    <p:sldLayoutId id="2147483691" r:id="rId9"/>
    <p:sldLayoutId id="2147483692" r:id="rId10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8" name="Picture 10" descr="Ncor_010RGB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0113" cy="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zqpcgm@gmail.com" TargetMode="External"/><Relationship Id="rId4" Type="http://schemas.openxmlformats.org/officeDocument/2006/relationships/hyperlink" Target="mailto:pengwanchen@bit.edu.cn" TargetMode="External"/><Relationship Id="rId5" Type="http://schemas.openxmlformats.org/officeDocument/2006/relationships/image" Target="../media/image13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4" Type="http://schemas.openxmlformats.org/officeDocument/2006/relationships/image" Target="../media/image50.gif"/><Relationship Id="rId5" Type="http://schemas.openxmlformats.org/officeDocument/2006/relationships/image" Target="../media/image51.gif"/><Relationship Id="rId6" Type="http://schemas.openxmlformats.org/officeDocument/2006/relationships/image" Target="../media/image52.tif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4" Type="http://schemas.openxmlformats.org/officeDocument/2006/relationships/image" Target="../media/image54.gif"/><Relationship Id="rId5" Type="http://schemas.openxmlformats.org/officeDocument/2006/relationships/image" Target="../media/image55.gif"/><Relationship Id="rId6" Type="http://schemas.openxmlformats.org/officeDocument/2006/relationships/image" Target="../media/image56.gi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4" Type="http://schemas.openxmlformats.org/officeDocument/2006/relationships/image" Target="../media/image58.jpg"/><Relationship Id="rId5" Type="http://schemas.openxmlformats.org/officeDocument/2006/relationships/image" Target="../media/image59.jpg"/><Relationship Id="rId6" Type="http://schemas.openxmlformats.org/officeDocument/2006/relationships/image" Target="../media/image60.jpg"/><Relationship Id="rId7" Type="http://schemas.openxmlformats.org/officeDocument/2006/relationships/image" Target="../media/image61.jpg"/><Relationship Id="rId8" Type="http://schemas.openxmlformats.org/officeDocument/2006/relationships/image" Target="../media/image62.jpg"/><Relationship Id="rId9" Type="http://schemas.openxmlformats.org/officeDocument/2006/relationships/image" Target="../media/image63.jpeg"/><Relationship Id="rId10" Type="http://schemas.openxmlformats.org/officeDocument/2006/relationships/image" Target="../media/image64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emf"/><Relationship Id="rId12" Type="http://schemas.openxmlformats.org/officeDocument/2006/relationships/package" Target="../embeddings/Microsoft_Word___2.docx"/><Relationship Id="rId13" Type="http://schemas.openxmlformats.org/officeDocument/2006/relationships/image" Target="../media/image2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6.emf"/><Relationship Id="rId6" Type="http://schemas.openxmlformats.org/officeDocument/2006/relationships/package" Target="../embeddings/Microsoft_Word___1.docx"/><Relationship Id="rId7" Type="http://schemas.openxmlformats.org/officeDocument/2006/relationships/image" Target="../media/image17.png"/><Relationship Id="rId8" Type="http://schemas.openxmlformats.org/officeDocument/2006/relationships/oleObject" Target="../embeddings/oleObject2.bin"/><Relationship Id="rId9" Type="http://schemas.openxmlformats.org/officeDocument/2006/relationships/image" Target="../media/image18.emf"/><Relationship Id="rId10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4" Type="http://schemas.openxmlformats.org/officeDocument/2006/relationships/image" Target="../media/image22.gif"/><Relationship Id="rId5" Type="http://schemas.openxmlformats.org/officeDocument/2006/relationships/image" Target="../media/image23.gif"/><Relationship Id="rId6" Type="http://schemas.openxmlformats.org/officeDocument/2006/relationships/image" Target="../media/image24.gi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4" Type="http://schemas.openxmlformats.org/officeDocument/2006/relationships/image" Target="../media/image26.pn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4" Type="http://schemas.openxmlformats.org/officeDocument/2006/relationships/image" Target="../media/image29.gif"/><Relationship Id="rId5" Type="http://schemas.openxmlformats.org/officeDocument/2006/relationships/image" Target="../media/image30.gif"/><Relationship Id="rId6" Type="http://schemas.openxmlformats.org/officeDocument/2006/relationships/image" Target="../media/image31.gif"/><Relationship Id="rId7" Type="http://schemas.openxmlformats.org/officeDocument/2006/relationships/image" Target="../media/image32.gif"/><Relationship Id="rId8" Type="http://schemas.openxmlformats.org/officeDocument/2006/relationships/image" Target="../media/image33.gif"/><Relationship Id="rId9" Type="http://schemas.openxmlformats.org/officeDocument/2006/relationships/image" Target="../media/image34.gif"/><Relationship Id="rId10" Type="http://schemas.openxmlformats.org/officeDocument/2006/relationships/image" Target="../media/image35.gif"/><Relationship Id="rId11" Type="http://schemas.openxmlformats.org/officeDocument/2006/relationships/image" Target="../media/image36.gi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4" Type="http://schemas.openxmlformats.org/officeDocument/2006/relationships/image" Target="../media/image38.gif"/><Relationship Id="rId5" Type="http://schemas.openxmlformats.org/officeDocument/2006/relationships/image" Target="../media/image39.gif"/><Relationship Id="rId6" Type="http://schemas.openxmlformats.org/officeDocument/2006/relationships/image" Target="../media/image40.gi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4" Type="http://schemas.openxmlformats.org/officeDocument/2006/relationships/image" Target="../media/image42.gif"/><Relationship Id="rId5" Type="http://schemas.openxmlformats.org/officeDocument/2006/relationships/image" Target="../media/image43.gif"/><Relationship Id="rId6" Type="http://schemas.openxmlformats.org/officeDocument/2006/relationships/image" Target="../media/image44.tif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4" Type="http://schemas.openxmlformats.org/officeDocument/2006/relationships/image" Target="../media/image46.gif"/><Relationship Id="rId5" Type="http://schemas.openxmlformats.org/officeDocument/2006/relationships/image" Target="../media/image47.gif"/><Relationship Id="rId6" Type="http://schemas.openxmlformats.org/officeDocument/2006/relationships/image" Target="../media/image48.gi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60040" y="2463031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chemeClr val="tx2"/>
                </a:solidFill>
              </a:rPr>
              <a:t>Aluminum alloy/Magnesium alloy explosive welding: Numerical simulation by SPH method</a:t>
            </a:r>
            <a:endParaRPr lang="zh-CN" altLang="zh-CN" b="1" dirty="0">
              <a:solidFill>
                <a:schemeClr val="tx2"/>
              </a:solidFill>
            </a:endParaRPr>
          </a:p>
        </p:txBody>
      </p:sp>
      <p:sp>
        <p:nvSpPr>
          <p:cNvPr id="4" name="副标题 3"/>
          <p:cNvSpPr>
            <a:spLocks noGrp="1"/>
          </p:cNvSpPr>
          <p:nvPr>
            <p:ph type="subTitle" idx="1"/>
          </p:nvPr>
        </p:nvSpPr>
        <p:spPr>
          <a:xfrm>
            <a:off x="1371600" y="4102224"/>
            <a:ext cx="6400800" cy="1415008"/>
          </a:xfrm>
        </p:spPr>
        <p:txBody>
          <a:bodyPr/>
          <a:lstStyle/>
          <a:p>
            <a:r>
              <a:rPr lang="en-US" altLang="zh-CN" sz="2400" b="1" dirty="0">
                <a:solidFill>
                  <a:schemeClr val="tx1"/>
                </a:solidFill>
              </a:rPr>
              <a:t>Qiang </a:t>
            </a:r>
            <a:r>
              <a:rPr lang="en-US" altLang="zh-CN" sz="2400" b="1" dirty="0" smtClean="0">
                <a:solidFill>
                  <a:schemeClr val="tx1"/>
                </a:solidFill>
              </a:rPr>
              <a:t>Zhou, </a:t>
            </a:r>
            <a:r>
              <a:rPr lang="en-US" altLang="zh-CN" sz="2400" b="1" dirty="0" err="1" smtClean="0">
                <a:solidFill>
                  <a:schemeClr val="tx1"/>
                </a:solidFill>
              </a:rPr>
              <a:t>Jianrui</a:t>
            </a:r>
            <a:r>
              <a:rPr lang="en-US" altLang="zh-CN" sz="2400" b="1" dirty="0" smtClean="0">
                <a:solidFill>
                  <a:schemeClr val="tx1"/>
                </a:solidFill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</a:rPr>
              <a:t>Feng</a:t>
            </a:r>
            <a:r>
              <a:rPr lang="en-US" altLang="zh-CN" sz="2400" b="1" dirty="0" smtClean="0">
                <a:solidFill>
                  <a:schemeClr val="tx1"/>
                </a:solidFill>
              </a:rPr>
              <a:t>, </a:t>
            </a:r>
            <a:r>
              <a:rPr lang="en-US" altLang="zh-CN" sz="2400" b="1" dirty="0" err="1" smtClean="0">
                <a:solidFill>
                  <a:schemeClr val="tx1"/>
                </a:solidFill>
              </a:rPr>
              <a:t>Pengwan</a:t>
            </a:r>
            <a:r>
              <a:rPr lang="en-US" altLang="zh-CN" sz="2400" b="1" dirty="0" smtClean="0">
                <a:solidFill>
                  <a:schemeClr val="tx1"/>
                </a:solidFill>
              </a:rPr>
              <a:t> Chen*</a:t>
            </a:r>
            <a:endParaRPr lang="en-US" altLang="zh-CN" sz="2400" b="1" dirty="0">
              <a:solidFill>
                <a:schemeClr val="tx1"/>
              </a:solidFill>
            </a:endParaRPr>
          </a:p>
          <a:p>
            <a:r>
              <a:rPr lang="en-US" altLang="zh-CN" sz="2400" b="1" dirty="0">
                <a:solidFill>
                  <a:schemeClr val="tx1"/>
                </a:solidFill>
              </a:rPr>
              <a:t>Beijing Institute of Technology, Beijing, China</a:t>
            </a:r>
          </a:p>
          <a:p>
            <a:r>
              <a:rPr lang="en-US" altLang="zh-CN" sz="2400" b="1" dirty="0" smtClean="0">
                <a:solidFill>
                  <a:srgbClr val="0000FF"/>
                </a:solidFill>
                <a:hlinkClick r:id="rId3"/>
              </a:rPr>
              <a:t>zqpcgm@gmail.com</a:t>
            </a:r>
            <a:endParaRPr lang="en-US" altLang="zh-CN" sz="2400" b="1" dirty="0" smtClean="0">
              <a:solidFill>
                <a:srgbClr val="0000FF"/>
              </a:solidFill>
            </a:endParaRPr>
          </a:p>
          <a:p>
            <a:r>
              <a:rPr lang="en-US" altLang="zh-CN" sz="2400" b="1" dirty="0" smtClean="0">
                <a:solidFill>
                  <a:srgbClr val="0000FF"/>
                </a:solidFill>
                <a:hlinkClick r:id="rId4"/>
              </a:rPr>
              <a:t>pengwanchen@bit.edu.cn</a:t>
            </a:r>
            <a:endParaRPr lang="en-US" altLang="zh-CN" sz="2400" b="1" dirty="0" smtClean="0">
              <a:solidFill>
                <a:srgbClr val="0000FF"/>
              </a:solidFill>
            </a:endParaRPr>
          </a:p>
          <a:p>
            <a:endParaRPr lang="zh-CN" altLang="en-US" sz="2400" b="1" dirty="0">
              <a:solidFill>
                <a:srgbClr val="0000FF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88640"/>
            <a:ext cx="1971675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008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K:\Numerical study about explosive welding of aluminum plate and magnesium plate\铝镁钢基础界面\5-2\autodyn_0001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0072" y="44624"/>
            <a:ext cx="3816424" cy="2441389"/>
          </a:xfrm>
          <a:prstGeom prst="rect">
            <a:avLst/>
          </a:prstGeom>
          <a:noFill/>
        </p:spPr>
      </p:pic>
      <p:pic>
        <p:nvPicPr>
          <p:cNvPr id="2052" name="Picture 4" descr="K:\Numerical study about explosive welding of aluminum plate and magnesium plate\铝镁钢基础界面\9-2\autodyn_0008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20072" y="2240137"/>
            <a:ext cx="3815944" cy="2441082"/>
          </a:xfrm>
          <a:prstGeom prst="rect">
            <a:avLst/>
          </a:prstGeom>
          <a:noFill/>
        </p:spPr>
      </p:pic>
      <p:pic>
        <p:nvPicPr>
          <p:cNvPr id="2053" name="Picture 5" descr="K:\Numerical study about explosive welding of aluminum plate and magnesium plate\铝镁钢基础界面\18-2\autodyn_0011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20072" y="4444303"/>
            <a:ext cx="3815944" cy="2441081"/>
          </a:xfrm>
          <a:prstGeom prst="rect">
            <a:avLst/>
          </a:prstGeom>
          <a:noFill/>
        </p:spPr>
      </p:pic>
      <p:sp>
        <p:nvSpPr>
          <p:cNvPr id="10" name="TextBox 12"/>
          <p:cNvSpPr txBox="1"/>
          <p:nvPr/>
        </p:nvSpPr>
        <p:spPr>
          <a:xfrm>
            <a:off x="395536" y="4941168"/>
            <a:ext cx="4536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0" dirty="0" smtClean="0">
                <a:latin typeface="Arial"/>
                <a:cs typeface="Arial"/>
              </a:rPr>
              <a:t>Constant</a:t>
            </a:r>
            <a:r>
              <a:rPr lang="zh-CN" altLang="en-US" b="0" dirty="0" smtClean="0">
                <a:latin typeface="Arial"/>
                <a:cs typeface="Arial"/>
              </a:rPr>
              <a:t> </a:t>
            </a:r>
            <a:r>
              <a:rPr lang="en-US" altLang="zh-CN" b="0" dirty="0" smtClean="0">
                <a:latin typeface="Arial"/>
                <a:cs typeface="Arial"/>
              </a:rPr>
              <a:t>stand-off</a:t>
            </a:r>
            <a:r>
              <a:rPr lang="zh-CN" altLang="en-US" b="0" dirty="0" smtClean="0">
                <a:latin typeface="Arial"/>
                <a:cs typeface="Arial"/>
              </a:rPr>
              <a:t> </a:t>
            </a:r>
            <a:r>
              <a:rPr lang="en-US" altLang="zh-CN" b="0" dirty="0" smtClean="0">
                <a:latin typeface="Arial"/>
                <a:cs typeface="Arial"/>
              </a:rPr>
              <a:t>distance</a:t>
            </a:r>
            <a:r>
              <a:rPr lang="zh-CN" altLang="en-US" b="0" dirty="0" smtClean="0">
                <a:latin typeface="Arial"/>
                <a:cs typeface="Arial"/>
              </a:rPr>
              <a:t>：</a:t>
            </a:r>
            <a:r>
              <a:rPr lang="en-US" altLang="zh-CN" b="0" dirty="0" smtClean="0">
                <a:solidFill>
                  <a:srgbClr val="009900"/>
                </a:solidFill>
                <a:latin typeface="Arial"/>
                <a:cs typeface="Arial"/>
              </a:rPr>
              <a:t>2mm</a:t>
            </a:r>
          </a:p>
          <a:p>
            <a:r>
              <a:rPr lang="en-US" altLang="zh-CN" b="0" dirty="0" smtClean="0">
                <a:latin typeface="Arial"/>
                <a:cs typeface="Arial"/>
              </a:rPr>
              <a:t>Increasing</a:t>
            </a:r>
            <a:r>
              <a:rPr lang="zh-CN" altLang="en-US" b="0" dirty="0" smtClean="0">
                <a:latin typeface="Arial"/>
                <a:cs typeface="Arial"/>
              </a:rPr>
              <a:t> </a:t>
            </a:r>
            <a:r>
              <a:rPr lang="en-US" altLang="zh-CN" b="0" dirty="0" smtClean="0">
                <a:solidFill>
                  <a:srgbClr val="FF0000"/>
                </a:solidFill>
                <a:latin typeface="Arial"/>
                <a:cs typeface="Arial"/>
              </a:rPr>
              <a:t>explosive</a:t>
            </a:r>
            <a:r>
              <a:rPr lang="zh-CN" altLang="en-US" b="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altLang="zh-CN" b="0" dirty="0" smtClean="0">
                <a:solidFill>
                  <a:srgbClr val="FF0000"/>
                </a:solidFill>
                <a:latin typeface="Arial"/>
                <a:cs typeface="Arial"/>
              </a:rPr>
              <a:t>thickness</a:t>
            </a:r>
            <a:r>
              <a:rPr lang="zh-CN" altLang="en-US" b="0" dirty="0" smtClean="0">
                <a:latin typeface="Arial"/>
                <a:cs typeface="Arial"/>
              </a:rPr>
              <a:t>：</a:t>
            </a:r>
            <a:r>
              <a:rPr lang="en-US" altLang="zh-CN" b="0" dirty="0" smtClean="0">
                <a:solidFill>
                  <a:srgbClr val="0000FF"/>
                </a:solidFill>
                <a:latin typeface="Arial"/>
                <a:cs typeface="Arial"/>
              </a:rPr>
              <a:t>5mm</a:t>
            </a:r>
            <a:r>
              <a:rPr lang="zh-CN" altLang="en-US" b="0" dirty="0" smtClean="0">
                <a:solidFill>
                  <a:srgbClr val="0000FF"/>
                </a:solidFill>
                <a:latin typeface="Arial"/>
                <a:cs typeface="Arial"/>
              </a:rPr>
              <a:t>-</a:t>
            </a:r>
            <a:r>
              <a:rPr lang="en-US" altLang="zh-CN" b="0" dirty="0" smtClean="0">
                <a:solidFill>
                  <a:srgbClr val="0000FF"/>
                </a:solidFill>
                <a:latin typeface="Arial"/>
                <a:cs typeface="Arial"/>
              </a:rPr>
              <a:t>9mm-18mm</a:t>
            </a:r>
            <a:endParaRPr lang="zh-CN" altLang="en-US" b="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460432" y="148570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kumimoji="1" lang="en-US" altLang="zh-CN" dirty="0"/>
              <a:t>4</a:t>
            </a:r>
            <a:r>
              <a:rPr kumimoji="1" lang="en-US" altLang="zh-CN" dirty="0" smtClean="0"/>
              <a:t>#</a:t>
            </a:r>
            <a:endParaRPr kumimoji="1"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8460432" y="2420888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kumimoji="1" lang="en-US" altLang="zh-CN" dirty="0"/>
              <a:t>9</a:t>
            </a:r>
            <a:r>
              <a:rPr kumimoji="1" lang="en-US" altLang="zh-CN" dirty="0" smtClean="0"/>
              <a:t>#</a:t>
            </a:r>
            <a:endParaRPr kumimoji="1"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8316416" y="4509120"/>
            <a:ext cx="64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kumimoji="1" lang="en-US" altLang="zh-CN" dirty="0" smtClean="0"/>
              <a:t>19#</a:t>
            </a:r>
            <a:endParaRPr kumimoji="1" lang="zh-CN" altLang="en-US" dirty="0"/>
          </a:p>
        </p:txBody>
      </p:sp>
      <p:pic>
        <p:nvPicPr>
          <p:cNvPr id="18" name="Picture 2" descr="K:\Numerical study about explosive welding of aluminum plate and magnesium plate\铝镁钢基础界面\2mm间隙速度.tif"/>
          <p:cNvPicPr>
            <a:picLocks noChangeAspect="1" noChangeArrowheads="1"/>
          </p:cNvPicPr>
          <p:nvPr/>
        </p:nvPicPr>
        <p:blipFill rotWithShape="1">
          <a:blip r:embed="rId6"/>
          <a:srcRect l="5849" t="8269" r="8954" b="4680"/>
          <a:stretch/>
        </p:blipFill>
        <p:spPr bwMode="auto">
          <a:xfrm>
            <a:off x="35496" y="1196752"/>
            <a:ext cx="4741360" cy="3423290"/>
          </a:xfrm>
          <a:prstGeom prst="rect">
            <a:avLst/>
          </a:prstGeom>
          <a:noFill/>
        </p:spPr>
      </p:pic>
      <p:sp>
        <p:nvSpPr>
          <p:cNvPr id="19" name="下箭头 18"/>
          <p:cNvSpPr/>
          <p:nvPr/>
        </p:nvSpPr>
        <p:spPr>
          <a:xfrm>
            <a:off x="4788024" y="2132856"/>
            <a:ext cx="360040" cy="237626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12700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:\Numerical study about explosive welding of aluminum plate and magnesium plate\铝镁钢基础界面\5mm间隙速度.tif"/>
          <p:cNvPicPr>
            <a:picLocks noChangeAspect="1" noChangeArrowheads="1"/>
          </p:cNvPicPr>
          <p:nvPr/>
        </p:nvPicPr>
        <p:blipFill rotWithShape="1">
          <a:blip r:embed="rId3"/>
          <a:srcRect l="4551" t="7287" r="9557" b="5013"/>
          <a:stretch/>
        </p:blipFill>
        <p:spPr bwMode="auto">
          <a:xfrm>
            <a:off x="251520" y="836712"/>
            <a:ext cx="4421610" cy="3190267"/>
          </a:xfrm>
          <a:prstGeom prst="rect">
            <a:avLst/>
          </a:prstGeom>
          <a:noFill/>
        </p:spPr>
      </p:pic>
      <p:pic>
        <p:nvPicPr>
          <p:cNvPr id="3075" name="Picture 3" descr="K:\Numerical study about explosive welding of aluminum plate and magnesium plate\铝镁钢基础界面\5-5\autodyn_0003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2118" y="72008"/>
            <a:ext cx="3784378" cy="2420888"/>
          </a:xfrm>
          <a:prstGeom prst="rect">
            <a:avLst/>
          </a:prstGeom>
          <a:noFill/>
        </p:spPr>
      </p:pic>
      <p:pic>
        <p:nvPicPr>
          <p:cNvPr id="3076" name="Picture 4" descr="K:\Numerical study about explosive welding of aluminum plate and magnesium plate\铝镁钢基础界面\9-5\autodyn_0001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6048" y="2231017"/>
            <a:ext cx="3708440" cy="2372311"/>
          </a:xfrm>
          <a:prstGeom prst="rect">
            <a:avLst/>
          </a:prstGeom>
          <a:noFill/>
        </p:spPr>
      </p:pic>
      <p:pic>
        <p:nvPicPr>
          <p:cNvPr id="3077" name="Picture 5" descr="K:\Numerical study about explosive welding of aluminum plate and magnesium plate\铝镁钢基础界面\18-5\autodyn_0001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92080" y="4450007"/>
            <a:ext cx="3744416" cy="2395324"/>
          </a:xfrm>
          <a:prstGeom prst="rect">
            <a:avLst/>
          </a:prstGeom>
          <a:noFill/>
        </p:spPr>
      </p:pic>
      <p:sp>
        <p:nvSpPr>
          <p:cNvPr id="10" name="TextBox 12"/>
          <p:cNvSpPr txBox="1"/>
          <p:nvPr/>
        </p:nvSpPr>
        <p:spPr>
          <a:xfrm>
            <a:off x="395536" y="4656038"/>
            <a:ext cx="4536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0" dirty="0" smtClean="0">
                <a:latin typeface="Arial"/>
                <a:cs typeface="Arial"/>
              </a:rPr>
              <a:t>Constant</a:t>
            </a:r>
            <a:r>
              <a:rPr lang="zh-CN" altLang="en-US" b="0" dirty="0" smtClean="0">
                <a:latin typeface="Arial"/>
                <a:cs typeface="Arial"/>
              </a:rPr>
              <a:t> </a:t>
            </a:r>
            <a:r>
              <a:rPr lang="en-US" altLang="zh-CN" b="0" dirty="0" smtClean="0">
                <a:latin typeface="Arial"/>
                <a:cs typeface="Arial"/>
              </a:rPr>
              <a:t>stand-off</a:t>
            </a:r>
            <a:r>
              <a:rPr lang="zh-CN" altLang="en-US" b="0" dirty="0" smtClean="0">
                <a:latin typeface="Arial"/>
                <a:cs typeface="Arial"/>
              </a:rPr>
              <a:t> </a:t>
            </a:r>
            <a:r>
              <a:rPr lang="en-US" altLang="zh-CN" b="0" dirty="0" smtClean="0">
                <a:latin typeface="Arial"/>
                <a:cs typeface="Arial"/>
              </a:rPr>
              <a:t>distance</a:t>
            </a:r>
            <a:r>
              <a:rPr lang="zh-CN" altLang="en-US" b="0" dirty="0" smtClean="0">
                <a:latin typeface="Arial"/>
                <a:cs typeface="Arial"/>
              </a:rPr>
              <a:t>：</a:t>
            </a:r>
            <a:r>
              <a:rPr lang="en-US" altLang="zh-CN" b="0" dirty="0">
                <a:solidFill>
                  <a:srgbClr val="009900"/>
                </a:solidFill>
                <a:latin typeface="Arial"/>
                <a:cs typeface="Arial"/>
              </a:rPr>
              <a:t>5</a:t>
            </a:r>
            <a:r>
              <a:rPr lang="en-US" altLang="zh-CN" b="0" dirty="0" smtClean="0">
                <a:solidFill>
                  <a:srgbClr val="009900"/>
                </a:solidFill>
                <a:latin typeface="Arial"/>
                <a:cs typeface="Arial"/>
              </a:rPr>
              <a:t>mm</a:t>
            </a:r>
          </a:p>
          <a:p>
            <a:r>
              <a:rPr lang="en-US" altLang="zh-CN" b="0" dirty="0" smtClean="0">
                <a:latin typeface="Arial"/>
                <a:cs typeface="Arial"/>
              </a:rPr>
              <a:t>Increasing</a:t>
            </a:r>
            <a:r>
              <a:rPr lang="zh-CN" altLang="en-US" b="0" dirty="0" smtClean="0">
                <a:latin typeface="Arial"/>
                <a:cs typeface="Arial"/>
              </a:rPr>
              <a:t> </a:t>
            </a:r>
            <a:r>
              <a:rPr lang="en-US" altLang="zh-CN" b="0" dirty="0" smtClean="0">
                <a:solidFill>
                  <a:srgbClr val="FF0000"/>
                </a:solidFill>
                <a:latin typeface="Arial"/>
                <a:cs typeface="Arial"/>
              </a:rPr>
              <a:t>explosive</a:t>
            </a:r>
            <a:r>
              <a:rPr lang="zh-CN" altLang="en-US" b="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altLang="zh-CN" b="0" dirty="0" smtClean="0">
                <a:solidFill>
                  <a:srgbClr val="FF0000"/>
                </a:solidFill>
                <a:latin typeface="Arial"/>
                <a:cs typeface="Arial"/>
              </a:rPr>
              <a:t>thickness</a:t>
            </a:r>
            <a:r>
              <a:rPr lang="zh-CN" altLang="en-US" b="0" dirty="0" smtClean="0">
                <a:latin typeface="Arial"/>
                <a:cs typeface="Arial"/>
              </a:rPr>
              <a:t>：</a:t>
            </a:r>
            <a:r>
              <a:rPr lang="en-US" altLang="zh-CN" b="0" dirty="0" smtClean="0">
                <a:solidFill>
                  <a:srgbClr val="0000FF"/>
                </a:solidFill>
                <a:latin typeface="Arial"/>
                <a:cs typeface="Arial"/>
              </a:rPr>
              <a:t>5mm</a:t>
            </a:r>
            <a:r>
              <a:rPr lang="zh-CN" altLang="en-US" b="0" dirty="0" smtClean="0">
                <a:solidFill>
                  <a:srgbClr val="0000FF"/>
                </a:solidFill>
                <a:latin typeface="Arial"/>
                <a:cs typeface="Arial"/>
              </a:rPr>
              <a:t>-</a:t>
            </a:r>
            <a:r>
              <a:rPr lang="en-US" altLang="zh-CN" b="0" dirty="0" smtClean="0">
                <a:solidFill>
                  <a:srgbClr val="0000FF"/>
                </a:solidFill>
                <a:latin typeface="Arial"/>
                <a:cs typeface="Arial"/>
              </a:rPr>
              <a:t>9mm-18mm</a:t>
            </a:r>
            <a:endParaRPr lang="zh-CN" altLang="en-US" b="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460432" y="148570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kumimoji="1" lang="en-US" altLang="zh-CN" dirty="0"/>
              <a:t>5</a:t>
            </a:r>
            <a:r>
              <a:rPr kumimoji="1" lang="en-US" altLang="zh-CN" dirty="0" smtClean="0"/>
              <a:t>#</a:t>
            </a:r>
            <a:endParaRPr kumimoji="1"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8244408" y="2204864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kumimoji="1" lang="en-US" altLang="zh-CN" dirty="0" smtClean="0"/>
              <a:t>10#</a:t>
            </a:r>
            <a:endParaRPr kumimoji="1"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8316416" y="4365104"/>
            <a:ext cx="64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kumimoji="1" lang="en-US" altLang="zh-CN" dirty="0" smtClean="0"/>
              <a:t>20#</a:t>
            </a:r>
            <a:endParaRPr kumimoji="1" lang="zh-CN" altLang="en-US" dirty="0"/>
          </a:p>
        </p:txBody>
      </p:sp>
      <p:sp>
        <p:nvSpPr>
          <p:cNvPr id="18" name="下箭头 17"/>
          <p:cNvSpPr/>
          <p:nvPr/>
        </p:nvSpPr>
        <p:spPr>
          <a:xfrm>
            <a:off x="4788024" y="2132856"/>
            <a:ext cx="360040" cy="237626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75831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60040" y="2564904"/>
            <a:ext cx="7772400" cy="1470025"/>
          </a:xfrm>
        </p:spPr>
        <p:txBody>
          <a:bodyPr>
            <a:normAutofit/>
          </a:bodyPr>
          <a:lstStyle/>
          <a:p>
            <a:r>
              <a:rPr lang="en-US" altLang="zh-CN" b="1" dirty="0" smtClean="0">
                <a:solidFill>
                  <a:schemeClr val="tx2"/>
                </a:solidFill>
              </a:rPr>
              <a:t>Thank You for Your Attention</a:t>
            </a:r>
            <a:endParaRPr lang="zh-CN" altLang="zh-CN" b="1" dirty="0">
              <a:solidFill>
                <a:schemeClr val="tx2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88640"/>
            <a:ext cx="1971675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046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5"/>
          <p:cNvSpPr>
            <a:spLocks/>
          </p:cNvSpPr>
          <p:nvPr/>
        </p:nvSpPr>
        <p:spPr bwMode="auto">
          <a:xfrm>
            <a:off x="288032" y="1916832"/>
            <a:ext cx="853244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342900" indent="-342900" algn="ctr" eaLnBrk="0" hangingPunct="0">
              <a:buNone/>
              <a:defRPr/>
            </a:pPr>
            <a:r>
              <a:rPr lang="en-US" altLang="zh-CN" sz="3600" dirty="0">
                <a:solidFill>
                  <a:srgbClr val="FF0000"/>
                </a:solidFill>
                <a:latin typeface="+mn-lt"/>
                <a:ea typeface="+mj-ea"/>
                <a:cs typeface="Times New Roman" pitchFamily="18" charset="0"/>
                <a:sym typeface="Times New Roman" pitchFamily="18" charset="0"/>
              </a:rPr>
              <a:t>5th </a:t>
            </a:r>
            <a:r>
              <a:rPr lang="en-US" altLang="zh-CN" sz="3600" dirty="0">
                <a:solidFill>
                  <a:srgbClr val="FF0000"/>
                </a:solidFill>
                <a:latin typeface="+mn-lt"/>
                <a:ea typeface="+mj-ea"/>
                <a:cs typeface="Times New Roman" pitchFamily="18" charset="0"/>
              </a:rPr>
              <a:t>Symposium </a:t>
            </a:r>
            <a:r>
              <a:rPr lang="en-US" altLang="zh-CN" sz="3600" dirty="0" smtClean="0">
                <a:solidFill>
                  <a:srgbClr val="FF0000"/>
                </a:solidFill>
                <a:latin typeface="+mn-lt"/>
                <a:ea typeface="+mj-ea"/>
                <a:cs typeface="Times New Roman" pitchFamily="18" charset="0"/>
              </a:rPr>
              <a:t>on </a:t>
            </a:r>
            <a:r>
              <a:rPr lang="en-US" altLang="zh-CN" sz="3600" dirty="0">
                <a:solidFill>
                  <a:srgbClr val="FF0000"/>
                </a:solidFill>
                <a:latin typeface="+mn-lt"/>
                <a:ea typeface="+mj-ea"/>
                <a:cs typeface="Times New Roman" pitchFamily="18" charset="0"/>
              </a:rPr>
              <a:t>Explosion, Shock wave. &amp; High-energy </a:t>
            </a:r>
            <a:r>
              <a:rPr lang="en-US" altLang="zh-CN" sz="3600" dirty="0" smtClean="0">
                <a:solidFill>
                  <a:srgbClr val="FF0000"/>
                </a:solidFill>
                <a:latin typeface="+mn-lt"/>
                <a:ea typeface="+mj-ea"/>
                <a:cs typeface="Times New Roman" pitchFamily="18" charset="0"/>
              </a:rPr>
              <a:t>reaction </a:t>
            </a:r>
            <a:r>
              <a:rPr lang="en-US" altLang="zh-CN" sz="3600" dirty="0">
                <a:solidFill>
                  <a:srgbClr val="FF0000"/>
                </a:solidFill>
                <a:latin typeface="+mn-lt"/>
                <a:ea typeface="+mj-ea"/>
                <a:cs typeface="Times New Roman" pitchFamily="18" charset="0"/>
              </a:rPr>
              <a:t>Phenomena </a:t>
            </a:r>
            <a:r>
              <a:rPr lang="en-US" altLang="zh-CN" sz="3600" dirty="0" smtClean="0">
                <a:solidFill>
                  <a:srgbClr val="FF0000"/>
                </a:solidFill>
                <a:latin typeface="+mn-lt"/>
                <a:ea typeface="+mj-ea"/>
                <a:cs typeface="Times New Roman" pitchFamily="18" charset="0"/>
              </a:rPr>
              <a:t>(</a:t>
            </a:r>
            <a:r>
              <a:rPr lang="en-US" altLang="zh-CN" sz="3600" dirty="0" smtClean="0">
                <a:solidFill>
                  <a:srgbClr val="FF0000"/>
                </a:solidFill>
                <a:latin typeface="+mn-lt"/>
                <a:ea typeface="+mj-ea"/>
                <a:cs typeface="Times New Roman" pitchFamily="18" charset="0"/>
                <a:sym typeface="Times New Roman" pitchFamily="18" charset="0"/>
              </a:rPr>
              <a:t>ESHP-2016 )</a:t>
            </a:r>
          </a:p>
          <a:p>
            <a:pPr marL="342900" indent="-342900" algn="ctr" eaLnBrk="0" hangingPunct="0">
              <a:buNone/>
              <a:defRPr/>
            </a:pPr>
            <a:r>
              <a:rPr lang="en-US" altLang="zh-CN" sz="3200" dirty="0" smtClean="0">
                <a:solidFill>
                  <a:srgbClr val="FF0000"/>
                </a:solidFill>
                <a:latin typeface="+mn-lt"/>
                <a:ea typeface="+mj-ea"/>
                <a:cs typeface="Times New Roman" pitchFamily="18" charset="0"/>
                <a:sym typeface="Times New Roman" pitchFamily="18" charset="0"/>
              </a:rPr>
              <a:t>May 2016, Beijing, China</a:t>
            </a:r>
          </a:p>
        </p:txBody>
      </p:sp>
      <p:pic>
        <p:nvPicPr>
          <p:cNvPr id="2" name="图片 1" descr="幻灯片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16632"/>
            <a:ext cx="1920213" cy="1440160"/>
          </a:xfrm>
          <a:prstGeom prst="rect">
            <a:avLst/>
          </a:prstGeom>
        </p:spPr>
      </p:pic>
      <p:pic>
        <p:nvPicPr>
          <p:cNvPr id="3" name="图片 2" descr="幻灯片08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2"/>
          <a:stretch/>
        </p:blipFill>
        <p:spPr>
          <a:xfrm>
            <a:off x="4788024" y="116632"/>
            <a:ext cx="2195736" cy="1422487"/>
          </a:xfrm>
          <a:prstGeom prst="rect">
            <a:avLst/>
          </a:prstGeom>
        </p:spPr>
      </p:pic>
      <p:pic>
        <p:nvPicPr>
          <p:cNvPr id="4" name="图片 3" descr="幻灯片10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0"/>
          <a:stretch/>
        </p:blipFill>
        <p:spPr>
          <a:xfrm>
            <a:off x="2479176" y="116632"/>
            <a:ext cx="2273251" cy="1440160"/>
          </a:xfrm>
          <a:prstGeom prst="rect">
            <a:avLst/>
          </a:prstGeom>
        </p:spPr>
      </p:pic>
      <p:pic>
        <p:nvPicPr>
          <p:cNvPr id="6" name="图片 5" descr="幻灯片12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6"/>
          <a:stretch/>
        </p:blipFill>
        <p:spPr>
          <a:xfrm>
            <a:off x="251520" y="72008"/>
            <a:ext cx="2189001" cy="1444805"/>
          </a:xfrm>
          <a:prstGeom prst="rect">
            <a:avLst/>
          </a:prstGeom>
        </p:spPr>
      </p:pic>
      <p:pic>
        <p:nvPicPr>
          <p:cNvPr id="11" name="图片 10" descr="幻灯片15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51520" y="4869160"/>
            <a:ext cx="2160240" cy="1365339"/>
          </a:xfrm>
          <a:prstGeom prst="rect">
            <a:avLst/>
          </a:prstGeom>
        </p:spPr>
      </p:pic>
      <p:pic>
        <p:nvPicPr>
          <p:cNvPr id="12" name="图片 11" descr="幻灯片16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483768" y="4869160"/>
            <a:ext cx="2164692" cy="1368152"/>
          </a:xfrm>
          <a:prstGeom prst="rect">
            <a:avLst/>
          </a:prstGeom>
        </p:spPr>
      </p:pic>
      <p:pic>
        <p:nvPicPr>
          <p:cNvPr id="18" name="Picture 3" descr="Img214632237"/>
          <p:cNvPicPr>
            <a:picLocks noChangeAspect="1" noChangeArrowheads="1"/>
          </p:cNvPicPr>
          <p:nvPr/>
        </p:nvPicPr>
        <p:blipFill>
          <a:blip r:embed="rId9" cstate="print"/>
          <a:srcRect l="3454" r="3289"/>
          <a:stretch>
            <a:fillRect/>
          </a:stretch>
        </p:blipFill>
        <p:spPr bwMode="auto">
          <a:xfrm>
            <a:off x="6617027" y="4869160"/>
            <a:ext cx="2203445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图片 18" descr="20081022_0cfad33327fd7748b501X4AKds2rzfF5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0800000" flipV="1">
            <a:off x="4716017" y="4869160"/>
            <a:ext cx="1800200" cy="135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002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1520" y="1124744"/>
            <a:ext cx="871296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SPH </a:t>
            </a:r>
            <a:r>
              <a:rPr lang="en-US" altLang="zh-CN" dirty="0"/>
              <a:t>is a is </a:t>
            </a:r>
            <a:r>
              <a:rPr lang="en-US" altLang="zh-CN" dirty="0" smtClean="0"/>
              <a:t>a </a:t>
            </a:r>
            <a:r>
              <a:rPr lang="en-US" altLang="zh-CN" dirty="0" err="1"/>
              <a:t>gridless</a:t>
            </a:r>
            <a:r>
              <a:rPr lang="en-US" altLang="zh-CN" dirty="0"/>
              <a:t> </a:t>
            </a:r>
            <a:r>
              <a:rPr lang="en-US" altLang="zh-CN" dirty="0" smtClean="0"/>
              <a:t>method which </a:t>
            </a:r>
            <a:r>
              <a:rPr lang="en-US" altLang="zh-CN" dirty="0"/>
              <a:t>has the potential to be both efficient and accurate at modeling material deformation and flexible in terms of the inclusion of specific material models. </a:t>
            </a:r>
            <a:endParaRPr lang="en-US" altLang="zh-CN" dirty="0" smtClean="0"/>
          </a:p>
          <a:p>
            <a:r>
              <a:rPr lang="en-US" altLang="zh-CN" dirty="0" smtClean="0"/>
              <a:t>SPH </a:t>
            </a:r>
            <a:r>
              <a:rPr lang="en-US" altLang="zh-CN" dirty="0"/>
              <a:t>method has some special advantages comparing with the traditional grid </a:t>
            </a:r>
            <a:r>
              <a:rPr lang="en-US" altLang="zh-CN" dirty="0" smtClean="0"/>
              <a:t>based </a:t>
            </a:r>
            <a:r>
              <a:rPr lang="en-US" altLang="zh-CN" dirty="0"/>
              <a:t>numerical </a:t>
            </a:r>
            <a:r>
              <a:rPr lang="en-US" altLang="zh-CN" dirty="0" smtClean="0"/>
              <a:t>method.</a:t>
            </a:r>
            <a:endParaRPr lang="zh-CN" altLang="zh-CN" dirty="0"/>
          </a:p>
        </p:txBody>
      </p:sp>
      <p:pic>
        <p:nvPicPr>
          <p:cNvPr id="3" name="内容占位符 3"/>
          <p:cNvPicPr>
            <a:picLocks noGrp="1" noChangeAspect="1"/>
          </p:cNvPicPr>
          <p:nvPr>
            <p:ph idx="1"/>
          </p:nvPr>
        </p:nvPicPr>
        <p:blipFill>
          <a:blip r:embed="rId3"/>
          <a:srcRect t="18955" b="18955"/>
          <a:stretch>
            <a:fillRect/>
          </a:stretch>
        </p:blipFill>
        <p:spPr>
          <a:xfrm>
            <a:off x="4139952" y="4365104"/>
            <a:ext cx="4896544" cy="1259085"/>
          </a:xfr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3212976"/>
            <a:ext cx="3672408" cy="244827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23528" y="5949280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kumimoji="1" lang="en-US" altLang="zh-CN" sz="1200" i="1" dirty="0" smtClean="0"/>
              <a:t>M.B. Liu et al. </a:t>
            </a:r>
            <a:r>
              <a:rPr lang="en-US" altLang="zh-CN" sz="1200" i="1" dirty="0"/>
              <a:t>Arch </a:t>
            </a:r>
            <a:r>
              <a:rPr lang="en-US" altLang="zh-CN" sz="1200" i="1" dirty="0" err="1"/>
              <a:t>Comput</a:t>
            </a:r>
            <a:r>
              <a:rPr lang="en-US" altLang="zh-CN" sz="1200" i="1" dirty="0"/>
              <a:t> Methods </a:t>
            </a:r>
            <a:r>
              <a:rPr lang="en-US" altLang="zh-CN" sz="1200" i="1" dirty="0" err="1"/>
              <a:t>Eng</a:t>
            </a:r>
            <a:r>
              <a:rPr lang="en-US" altLang="zh-CN" sz="1200" i="1" dirty="0"/>
              <a:t> (2010) 17: 25–76 </a:t>
            </a:r>
          </a:p>
          <a:p>
            <a:endParaRPr kumimoji="1"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5580112" y="5805264"/>
            <a:ext cx="21769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zh-CN" sz="1200" dirty="0" smtClean="0"/>
              <a:t>Model </a:t>
            </a:r>
            <a:r>
              <a:rPr lang="en-US" altLang="zh-CN" sz="1200" dirty="0"/>
              <a:t>of explosive welding</a:t>
            </a:r>
            <a:endParaRPr lang="zh-CN" altLang="zh-CN" sz="1200" dirty="0"/>
          </a:p>
        </p:txBody>
      </p:sp>
    </p:spTree>
    <p:extLst>
      <p:ext uri="{BB962C8B-B14F-4D97-AF65-F5344CB8AC3E}">
        <p14:creationId xmlns:p14="http://schemas.microsoft.com/office/powerpoint/2010/main" val="1464543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3066090"/>
              </p:ext>
            </p:extLst>
          </p:nvPr>
        </p:nvGraphicFramePr>
        <p:xfrm>
          <a:off x="3518883" y="1340768"/>
          <a:ext cx="4554506" cy="79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" name="公式" r:id="rId4" imgW="2628900" imgH="457200" progId="Equation.3">
                  <p:embed/>
                </p:oleObj>
              </mc:Choice>
              <mc:Fallback>
                <p:oleObj name="公式" r:id="rId4" imgW="26289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18883" y="1340768"/>
                        <a:ext cx="4554506" cy="792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134507" y="1628800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JWL EOS for ANFO</a:t>
            </a:r>
            <a:endParaRPr kumimoji="1" lang="zh-CN" altLang="en-US" dirty="0"/>
          </a:p>
        </p:txBody>
      </p:sp>
      <p:graphicFrame>
        <p:nvGraphicFramePr>
          <p:cNvPr id="8" name="对象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1295313"/>
              </p:ext>
            </p:extLst>
          </p:nvPr>
        </p:nvGraphicFramePr>
        <p:xfrm>
          <a:off x="35496" y="2204864"/>
          <a:ext cx="8667963" cy="1296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3" name="文档" r:id="rId6" imgW="5435600" imgH="812800" progId="Word.Document.12">
                  <p:embed/>
                </p:oleObj>
              </mc:Choice>
              <mc:Fallback>
                <p:oleObj name="文档" r:id="rId6" imgW="5435600" imgH="812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5496" y="2204864"/>
                        <a:ext cx="8667963" cy="12961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矩形 8"/>
          <p:cNvSpPr/>
          <p:nvPr/>
        </p:nvSpPr>
        <p:spPr>
          <a:xfrm>
            <a:off x="278523" y="3284984"/>
            <a:ext cx="35189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The Shock </a:t>
            </a:r>
            <a:r>
              <a:rPr lang="en-US" altLang="zh-CN" dirty="0" smtClean="0"/>
              <a:t>EOS for Plates </a:t>
            </a:r>
            <a:endParaRPr lang="zh-CN" altLang="en-US" dirty="0"/>
          </a:p>
        </p:txBody>
      </p:sp>
      <p:graphicFrame>
        <p:nvGraphicFramePr>
          <p:cNvPr id="10" name="对象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6060773"/>
              </p:ext>
            </p:extLst>
          </p:nvPr>
        </p:nvGraphicFramePr>
        <p:xfrm>
          <a:off x="4959043" y="3284984"/>
          <a:ext cx="2228458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4" name="公式" r:id="rId8" imgW="1244600" imgH="241300" progId="Equation.3">
                  <p:embed/>
                </p:oleObj>
              </mc:Choice>
              <mc:Fallback>
                <p:oleObj name="公式" r:id="rId8" imgW="12446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59043" y="3284984"/>
                        <a:ext cx="2228458" cy="432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矩形 10"/>
          <p:cNvSpPr/>
          <p:nvPr/>
        </p:nvSpPr>
        <p:spPr>
          <a:xfrm>
            <a:off x="251520" y="3892986"/>
            <a:ext cx="8280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The Johnson-cook constitutive model</a:t>
            </a:r>
            <a:r>
              <a:rPr lang="zh-CN" altLang="zh-CN" dirty="0"/>
              <a:t> </a:t>
            </a:r>
            <a:r>
              <a:rPr lang="en-US" altLang="zh-CN" dirty="0" smtClean="0"/>
              <a:t>for </a:t>
            </a:r>
            <a:r>
              <a:rPr lang="en-US" altLang="zh-CN" dirty="0"/>
              <a:t>the plates.</a:t>
            </a:r>
            <a:r>
              <a:rPr lang="zh-CN" altLang="zh-CN" dirty="0"/>
              <a:t> </a:t>
            </a:r>
            <a:endParaRPr lang="zh-CN" altLang="en-US" dirty="0"/>
          </a:p>
        </p:txBody>
      </p:sp>
      <p:graphicFrame>
        <p:nvGraphicFramePr>
          <p:cNvPr id="12" name="对象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5678790"/>
              </p:ext>
            </p:extLst>
          </p:nvPr>
        </p:nvGraphicFramePr>
        <p:xfrm>
          <a:off x="2411760" y="4206864"/>
          <a:ext cx="3816424" cy="518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5" name="公式" r:id="rId10" imgW="2057400" imgH="279400" progId="Equation.3">
                  <p:embed/>
                </p:oleObj>
              </mc:Choice>
              <mc:Fallback>
                <p:oleObj name="公式" r:id="rId10" imgW="20574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411760" y="4206864"/>
                        <a:ext cx="3816424" cy="5182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对象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8001063"/>
              </p:ext>
            </p:extLst>
          </p:nvPr>
        </p:nvGraphicFramePr>
        <p:xfrm>
          <a:off x="107504" y="4869160"/>
          <a:ext cx="8919877" cy="1512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6" name="文档" r:id="rId12" imgW="5918200" imgH="1003300" progId="Word.Document.12">
                  <p:embed/>
                </p:oleObj>
              </mc:Choice>
              <mc:Fallback>
                <p:oleObj name="文档" r:id="rId12" imgW="5918200" imgH="1003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7504" y="4869160"/>
                        <a:ext cx="8919877" cy="15121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4"/>
          <p:cNvSpPr txBox="1"/>
          <p:nvPr/>
        </p:nvSpPr>
        <p:spPr>
          <a:xfrm>
            <a:off x="179512" y="836712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CN" sz="2400" dirty="0" smtClean="0">
                <a:solidFill>
                  <a:schemeClr val="tx2"/>
                </a:solidFill>
              </a:rPr>
              <a:t>Models and Parameters</a:t>
            </a:r>
            <a:endParaRPr lang="zh-CN" alt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166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日本数据\paper\Numerical study about explosive welding of aluminum plate and magnesium plate using Smoothed ParticleHydrodynamics method\Numerical study about explosive welding of aluminum plate and magnesium plate\爆炸全过程2\autodyn_0005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857232"/>
            <a:ext cx="4320000" cy="2763529"/>
          </a:xfrm>
          <a:prstGeom prst="rect">
            <a:avLst/>
          </a:prstGeom>
          <a:noFill/>
        </p:spPr>
      </p:pic>
      <p:pic>
        <p:nvPicPr>
          <p:cNvPr id="4" name="Picture 3" descr="D:\日本数据\paper\Numerical study about explosive welding of aluminum plate and magnesium plate using Smoothed ParticleHydrodynamics method\Numerical study about explosive welding of aluminum plate and magnesium plate\爆炸全过程2\autodyn_0006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9718" y="857232"/>
            <a:ext cx="4320000" cy="2763529"/>
          </a:xfrm>
          <a:prstGeom prst="rect">
            <a:avLst/>
          </a:prstGeom>
          <a:noFill/>
        </p:spPr>
      </p:pic>
      <p:pic>
        <p:nvPicPr>
          <p:cNvPr id="5" name="Picture 4" descr="D:\日本数据\paper\Numerical study about explosive welding of aluminum plate and magnesium plate using Smoothed ParticleHydrodynamics method\Numerical study about explosive welding of aluminum plate and magnesium plate\爆炸全过程2\autodyn_0007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3643314"/>
            <a:ext cx="4320000" cy="2763529"/>
          </a:xfrm>
          <a:prstGeom prst="rect">
            <a:avLst/>
          </a:prstGeom>
          <a:noFill/>
        </p:spPr>
      </p:pic>
      <p:pic>
        <p:nvPicPr>
          <p:cNvPr id="6" name="Picture 5" descr="D:\日本数据\paper\Numerical study about explosive welding of aluminum plate and magnesium plate using Smoothed ParticleHydrodynamics method\Numerical study about explosive welding of aluminum plate and magnesium plate\爆炸全过程2\autodyn_0008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09718" y="3643314"/>
            <a:ext cx="4320000" cy="2763529"/>
          </a:xfrm>
          <a:prstGeom prst="rect">
            <a:avLst/>
          </a:prstGeom>
          <a:noFill/>
        </p:spPr>
      </p:pic>
      <p:sp>
        <p:nvSpPr>
          <p:cNvPr id="7" name="TextBox 8"/>
          <p:cNvSpPr txBox="1"/>
          <p:nvPr/>
        </p:nvSpPr>
        <p:spPr>
          <a:xfrm>
            <a:off x="1500166" y="3286124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altLang="zh-CN" sz="1800" b="0" dirty="0" smtClean="0"/>
              <a:t>t=6.6us</a:t>
            </a:r>
            <a:endParaRPr lang="zh-CN" altLang="en-US" sz="1800" b="0" dirty="0"/>
          </a:p>
        </p:txBody>
      </p:sp>
      <p:sp>
        <p:nvSpPr>
          <p:cNvPr id="8" name="TextBox 9"/>
          <p:cNvSpPr txBox="1"/>
          <p:nvPr/>
        </p:nvSpPr>
        <p:spPr>
          <a:xfrm>
            <a:off x="5643570" y="3286124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altLang="zh-CN" sz="1800" b="0" dirty="0"/>
              <a:t>t=9.2us</a:t>
            </a:r>
            <a:endParaRPr lang="zh-CN" altLang="en-US" sz="1800" b="0" dirty="0"/>
          </a:p>
        </p:txBody>
      </p:sp>
      <p:sp>
        <p:nvSpPr>
          <p:cNvPr id="9" name="TextBox 10"/>
          <p:cNvSpPr txBox="1"/>
          <p:nvPr/>
        </p:nvSpPr>
        <p:spPr>
          <a:xfrm>
            <a:off x="1331640" y="6165304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buNone/>
              <a:defRPr sz="1800" b="0"/>
            </a:lvl1pPr>
          </a:lstStyle>
          <a:p>
            <a:r>
              <a:rPr lang="en-US" altLang="zh-CN" dirty="0"/>
              <a:t>t=12.3us</a:t>
            </a:r>
            <a:endParaRPr lang="zh-CN" altLang="en-US" dirty="0"/>
          </a:p>
        </p:txBody>
      </p:sp>
      <p:sp>
        <p:nvSpPr>
          <p:cNvPr id="10" name="TextBox 11"/>
          <p:cNvSpPr txBox="1"/>
          <p:nvPr/>
        </p:nvSpPr>
        <p:spPr>
          <a:xfrm>
            <a:off x="5643570" y="6072206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buNone/>
              <a:defRPr sz="1800" b="0"/>
            </a:lvl1pPr>
          </a:lstStyle>
          <a:p>
            <a:r>
              <a:rPr lang="en-US" altLang="zh-CN" dirty="0"/>
              <a:t>t=21.9us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12013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日本数据\paper\Numerical study about explosive welding of aluminum plate and magnesium plate using Smoothed ParticleHydrodynamics method\Numerical study about explosive welding of aluminum plate and magnesium plate\压力分布\autodyn_0002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73" y="1412775"/>
            <a:ext cx="4615135" cy="295232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11560" y="836712"/>
            <a:ext cx="8064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CN" sz="2000" dirty="0" smtClean="0">
                <a:solidFill>
                  <a:schemeClr val="tx2"/>
                </a:solidFill>
              </a:rPr>
              <a:t>Distribution of Pressure and Temperature</a:t>
            </a:r>
            <a:endParaRPr lang="zh-CN" altLang="en-US" sz="2000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4437112"/>
            <a:ext cx="4824536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0" dirty="0" smtClean="0"/>
              <a:t>The pressure at collision point is the highest.</a:t>
            </a:r>
          </a:p>
          <a:p>
            <a:endParaRPr lang="en-US" altLang="zh-CN" sz="1800" b="0" dirty="0" smtClean="0"/>
          </a:p>
          <a:p>
            <a:r>
              <a:rPr lang="en-US" altLang="zh-CN" sz="1800" b="0" dirty="0" smtClean="0"/>
              <a:t>The temperature at collision point is higher than melting point.</a:t>
            </a:r>
            <a:endParaRPr lang="zh-CN" altLang="en-US" sz="1800" b="0" dirty="0"/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12777"/>
            <a:ext cx="4505777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4" descr="8-100X-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4221088"/>
            <a:ext cx="2880000" cy="2156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46506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79512" y="764704"/>
            <a:ext cx="2567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CN" sz="2400" dirty="0">
                <a:solidFill>
                  <a:schemeClr val="tx2"/>
                </a:solidFill>
              </a:rPr>
              <a:t>Wave Formation</a:t>
            </a:r>
            <a:r>
              <a:rPr lang="zh-CN" altLang="zh-CN" sz="2400" dirty="0">
                <a:solidFill>
                  <a:schemeClr val="tx2"/>
                </a:solidFill>
              </a:rPr>
              <a:t> </a:t>
            </a:r>
            <a:endParaRPr lang="zh-CN" altLang="en-US" sz="2400" dirty="0">
              <a:solidFill>
                <a:schemeClr val="tx2"/>
              </a:solidFill>
            </a:endParaRPr>
          </a:p>
        </p:txBody>
      </p:sp>
      <p:pic>
        <p:nvPicPr>
          <p:cNvPr id="5" name="Picture 2" descr="D:\日本数据\paper\Numerical study about explosive welding of aluminum plate and magnesium plate using Smoothed ParticleHydrodynamics method\Numerical study about explosive welding of aluminum plate and magnesium plate\波纹形成过程\autodyn_0001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257957"/>
            <a:ext cx="2880000" cy="1842353"/>
          </a:xfrm>
          <a:prstGeom prst="rect">
            <a:avLst/>
          </a:prstGeom>
          <a:noFill/>
        </p:spPr>
      </p:pic>
      <p:pic>
        <p:nvPicPr>
          <p:cNvPr id="6" name="Picture 3" descr="D:\日本数据\paper\Numerical study about explosive welding of aluminum plate and magnesium plate using Smoothed ParticleHydrodynamics method\Numerical study about explosive welding of aluminum plate and magnesium plate\波纹形成过程\autodyn_0002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1257957"/>
            <a:ext cx="2880000" cy="1842353"/>
          </a:xfrm>
          <a:prstGeom prst="rect">
            <a:avLst/>
          </a:prstGeom>
          <a:noFill/>
        </p:spPr>
      </p:pic>
      <p:pic>
        <p:nvPicPr>
          <p:cNvPr id="7" name="Picture 4" descr="D:\日本数据\paper\Numerical study about explosive welding of aluminum plate and magnesium plate using Smoothed ParticleHydrodynamics method\Numerical study about explosive welding of aluminum plate and magnesium plate\波纹形成过程\autodyn_0003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3636" y="1257957"/>
            <a:ext cx="2880000" cy="1842353"/>
          </a:xfrm>
          <a:prstGeom prst="rect">
            <a:avLst/>
          </a:prstGeom>
          <a:noFill/>
        </p:spPr>
      </p:pic>
      <p:pic>
        <p:nvPicPr>
          <p:cNvPr id="8" name="Picture 5" descr="D:\日本数据\paper\Numerical study about explosive welding of aluminum plate and magnesium plate using Smoothed ParticleHydrodynamics method\Numerical study about explosive welding of aluminum plate and magnesium plate\波纹形成过程\autodyn_0004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0364" y="3138118"/>
            <a:ext cx="2880000" cy="1842353"/>
          </a:xfrm>
          <a:prstGeom prst="rect">
            <a:avLst/>
          </a:prstGeom>
          <a:noFill/>
        </p:spPr>
      </p:pic>
      <p:pic>
        <p:nvPicPr>
          <p:cNvPr id="9" name="Picture 6" descr="D:\日本数据\paper\Numerical study about explosive welding of aluminum plate and magnesium plate using Smoothed ParticleHydrodynamics method\Numerical study about explosive welding of aluminum plate and magnesium plate\波纹形成过程\autodyn_0005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43240" y="3138118"/>
            <a:ext cx="2880000" cy="1842353"/>
          </a:xfrm>
          <a:prstGeom prst="rect">
            <a:avLst/>
          </a:prstGeom>
          <a:noFill/>
        </p:spPr>
      </p:pic>
      <p:pic>
        <p:nvPicPr>
          <p:cNvPr id="10" name="Picture 7" descr="D:\日本数据\paper\Numerical study about explosive welding of aluminum plate and magnesium plate using Smoothed ParticleHydrodynamics method\Numerical study about explosive welding of aluminum plate and magnesium plate\波纹形成过程\autodyn_0006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43636" y="3138118"/>
            <a:ext cx="2880000" cy="1842353"/>
          </a:xfrm>
          <a:prstGeom prst="rect">
            <a:avLst/>
          </a:prstGeom>
          <a:noFill/>
        </p:spPr>
      </p:pic>
      <p:pic>
        <p:nvPicPr>
          <p:cNvPr id="11" name="Picture 8" descr="D:\日本数据\paper\Numerical study about explosive welding of aluminum plate and magnesium plate using Smoothed ParticleHydrodynamics method\Numerical study about explosive welding of aluminum plate and magnesium plate\波纹形成过程\autodyn_0007.g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2844" y="5115039"/>
            <a:ext cx="2880000" cy="1842353"/>
          </a:xfrm>
          <a:prstGeom prst="rect">
            <a:avLst/>
          </a:prstGeom>
          <a:noFill/>
        </p:spPr>
      </p:pic>
      <p:pic>
        <p:nvPicPr>
          <p:cNvPr id="12" name="Picture 9" descr="D:\日本数据\paper\Numerical study about explosive welding of aluminum plate and magnesium plate using Smoothed ParticleHydrodynamics method\Numerical study about explosive welding of aluminum plate and magnesium plate\波纹形成过程\autodyn_0008.gi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43240" y="5115039"/>
            <a:ext cx="2880000" cy="1842353"/>
          </a:xfrm>
          <a:prstGeom prst="rect">
            <a:avLst/>
          </a:prstGeom>
          <a:noFill/>
        </p:spPr>
      </p:pic>
      <p:pic>
        <p:nvPicPr>
          <p:cNvPr id="13" name="Picture 10" descr="D:\日本数据\paper\Numerical study about explosive welding of aluminum plate and magnesium plate using Smoothed ParticleHydrodynamics method\Numerical study about explosive welding of aluminum plate and magnesium plate\波纹形成过程\autodyn_0009.gif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43636" y="5115039"/>
            <a:ext cx="2880000" cy="1842353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785786" y="2780928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t=12.54us</a:t>
            </a:r>
            <a:endParaRPr lang="zh-CN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714744" y="2780928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t=12.60us</a:t>
            </a:r>
            <a:endParaRPr lang="zh-CN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643702" y="2780928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t=12.66us</a:t>
            </a:r>
            <a:endParaRPr lang="zh-CN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57224" y="4781192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t=12.72us</a:t>
            </a:r>
            <a:endParaRPr lang="zh-CN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714744" y="4709754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t=12.78us</a:t>
            </a:r>
            <a:endParaRPr lang="zh-CN" alt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715140" y="4709754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t=12.81us</a:t>
            </a:r>
            <a:endParaRPr lang="zh-CN" alt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57224" y="6660068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t=12.87us</a:t>
            </a:r>
            <a:endParaRPr lang="zh-CN" alt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714744" y="6660068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t=12.93us</a:t>
            </a:r>
            <a:endParaRPr lang="zh-CN" alt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715140" y="6660068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t=12.99us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0315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95536" y="764704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CN" sz="2400" dirty="0">
                <a:solidFill>
                  <a:schemeClr val="tx2"/>
                </a:solidFill>
              </a:rPr>
              <a:t>Formation of vortex at the </a:t>
            </a:r>
            <a:r>
              <a:rPr lang="en-US" altLang="zh-CN" sz="2400" dirty="0" smtClean="0">
                <a:solidFill>
                  <a:schemeClr val="tx2"/>
                </a:solidFill>
              </a:rPr>
              <a:t>interface</a:t>
            </a:r>
            <a:endParaRPr lang="zh-CN" altLang="zh-CN" sz="2400" dirty="0">
              <a:solidFill>
                <a:schemeClr val="tx2"/>
              </a:solidFill>
            </a:endParaRPr>
          </a:p>
        </p:txBody>
      </p:sp>
      <p:pic>
        <p:nvPicPr>
          <p:cNvPr id="4" name="Picture 2" descr="F:\Numerical study about explosive welding of aluminum plate and magnesium plate\后漩涡形成过程\autodyn_0002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192327"/>
            <a:ext cx="4320000" cy="2763529"/>
          </a:xfrm>
          <a:prstGeom prst="rect">
            <a:avLst/>
          </a:prstGeom>
          <a:noFill/>
        </p:spPr>
      </p:pic>
      <p:pic>
        <p:nvPicPr>
          <p:cNvPr id="5" name="Picture 3" descr="F:\Numerical study about explosive welding of aluminum plate and magnesium plate\后漩涡形成过程\autodyn_0003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192327"/>
            <a:ext cx="4320000" cy="2763529"/>
          </a:xfrm>
          <a:prstGeom prst="rect">
            <a:avLst/>
          </a:prstGeom>
          <a:noFill/>
        </p:spPr>
      </p:pic>
      <p:pic>
        <p:nvPicPr>
          <p:cNvPr id="6" name="Picture 4" descr="F:\Numerical study about explosive welding of aluminum plate and magnesium plate\后漩涡形成过程\autodyn_0004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4049847"/>
            <a:ext cx="4320000" cy="2763529"/>
          </a:xfrm>
          <a:prstGeom prst="rect">
            <a:avLst/>
          </a:prstGeom>
          <a:noFill/>
        </p:spPr>
      </p:pic>
      <p:pic>
        <p:nvPicPr>
          <p:cNvPr id="7" name="Picture 5" descr="F:\Numerical study about explosive welding of aluminum plate and magnesium plate\后漩涡形成过程\autodyn_0005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3438" y="4049847"/>
            <a:ext cx="4320000" cy="27635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9379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928670"/>
            <a:ext cx="6089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buNone/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altLang="zh-CN" dirty="0"/>
              <a:t>Velocity Analysis of Specific Point</a:t>
            </a:r>
            <a:endParaRPr lang="zh-CN" altLang="en-US" dirty="0"/>
          </a:p>
        </p:txBody>
      </p:sp>
      <p:pic>
        <p:nvPicPr>
          <p:cNvPr id="5125" name="Picture 5" descr="D:\日本数据\paper\Numerical study about explosive welding of aluminum plate and magnesium plate using Smoothed ParticleHydrodynamics method\Numerical study about explosive welding of aluminum plate and magnesium plate\点运动过程\autodyn_000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432" y="290503"/>
            <a:ext cx="2880000" cy="1842353"/>
          </a:xfrm>
          <a:prstGeom prst="rect">
            <a:avLst/>
          </a:prstGeom>
          <a:noFill/>
        </p:spPr>
      </p:pic>
      <p:pic>
        <p:nvPicPr>
          <p:cNvPr id="5126" name="Picture 6" descr="D:\日本数据\paper\Numerical study about explosive welding of aluminum plate and magnesium plate using Smoothed ParticleHydrodynamics method\Numerical study about explosive welding of aluminum plate and magnesium plate\点运动过程\autodyn_0004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0432" y="2408590"/>
            <a:ext cx="2880000" cy="1842353"/>
          </a:xfrm>
          <a:prstGeom prst="rect">
            <a:avLst/>
          </a:prstGeom>
          <a:noFill/>
        </p:spPr>
      </p:pic>
      <p:pic>
        <p:nvPicPr>
          <p:cNvPr id="5127" name="Picture 7" descr="D:\日本数据\paper\Numerical study about explosive welding of aluminum plate and magnesium plate using Smoothed ParticleHydrodynamics method\Numerical study about explosive welding of aluminum plate and magnesium plate\点运动过程\autodyn_0005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0432" y="4538975"/>
            <a:ext cx="2880000" cy="1842353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940152" y="1916832"/>
            <a:ext cx="228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altLang="zh-CN" sz="1200" dirty="0" smtClean="0"/>
              <a:t>t=11.10us</a:t>
            </a:r>
            <a:endParaRPr lang="zh-CN" alt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940152" y="4077072"/>
            <a:ext cx="228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buNone/>
              <a:defRPr sz="1200"/>
            </a:lvl1pPr>
          </a:lstStyle>
          <a:p>
            <a:r>
              <a:rPr lang="en-US" altLang="zh-CN" dirty="0"/>
              <a:t>t=11.94us</a:t>
            </a:r>
            <a:endParaRPr lang="zh-CN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940152" y="6165304"/>
            <a:ext cx="228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buNone/>
              <a:defRPr sz="1200"/>
            </a:lvl1pPr>
          </a:lstStyle>
          <a:p>
            <a:r>
              <a:rPr lang="en-US" altLang="zh-CN" dirty="0"/>
              <a:t>t=12.30us</a:t>
            </a:r>
            <a:endParaRPr lang="zh-CN" altLang="en-US" dirty="0"/>
          </a:p>
        </p:txBody>
      </p:sp>
      <p:pic>
        <p:nvPicPr>
          <p:cNvPr id="16" name="Picture 4" descr="K:\Numerical study about explosive welding of aluminum plate and magnesium plate\点运动过程\点运动.t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207" y="1340768"/>
            <a:ext cx="5497859" cy="38884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2584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Numerical study about explosive welding of aluminum plate and magnesium plate\铝镁钢基础界面\1mm-间隙速度.tif"/>
          <p:cNvPicPr>
            <a:picLocks noChangeAspect="1" noChangeArrowheads="1"/>
          </p:cNvPicPr>
          <p:nvPr/>
        </p:nvPicPr>
        <p:blipFill rotWithShape="1">
          <a:blip r:embed="rId3"/>
          <a:srcRect l="4868" t="7137" r="8808" b="5117"/>
          <a:stretch/>
        </p:blipFill>
        <p:spPr bwMode="auto">
          <a:xfrm>
            <a:off x="117126" y="1988840"/>
            <a:ext cx="4310858" cy="3096344"/>
          </a:xfrm>
          <a:prstGeom prst="rect">
            <a:avLst/>
          </a:prstGeom>
          <a:noFill/>
        </p:spPr>
      </p:pic>
      <p:pic>
        <p:nvPicPr>
          <p:cNvPr id="1027" name="Picture 3" descr="K:\Numerical study about explosive welding of aluminum plate and magnesium plate\铝镁钢基础界面\5-1\autodyn_0001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8064" y="-27384"/>
            <a:ext cx="3815944" cy="2441081"/>
          </a:xfrm>
          <a:prstGeom prst="rect">
            <a:avLst/>
          </a:prstGeom>
          <a:noFill/>
        </p:spPr>
      </p:pic>
      <p:pic>
        <p:nvPicPr>
          <p:cNvPr id="1028" name="Picture 4" descr="K:\Numerical study about explosive welding of aluminum plate and magnesium plate\铝镁钢基础界面\9-1\autodyn_0001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67039" y="2151878"/>
            <a:ext cx="3797449" cy="2429250"/>
          </a:xfrm>
          <a:prstGeom prst="rect">
            <a:avLst/>
          </a:prstGeom>
          <a:noFill/>
        </p:spPr>
      </p:pic>
      <p:pic>
        <p:nvPicPr>
          <p:cNvPr id="1029" name="Picture 5" descr="K:\Numerical study about explosive welding of aluminum plate and magnesium plate\铝镁钢基础界面\18-1\autodyn_0001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8064" y="4346715"/>
            <a:ext cx="3816424" cy="244138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07504" y="980728"/>
            <a:ext cx="5086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CN" sz="2400" dirty="0" smtClean="0">
                <a:solidFill>
                  <a:schemeClr val="tx2"/>
                </a:solidFill>
              </a:rPr>
              <a:t>Effect of Parameters on Formation of </a:t>
            </a:r>
            <a:r>
              <a:rPr lang="en-US" altLang="zh-CN" sz="2400" dirty="0">
                <a:solidFill>
                  <a:schemeClr val="tx2"/>
                </a:solidFill>
              </a:rPr>
              <a:t>I</a:t>
            </a:r>
            <a:r>
              <a:rPr lang="en-US" altLang="zh-CN" sz="2400" dirty="0" smtClean="0">
                <a:solidFill>
                  <a:schemeClr val="tx2"/>
                </a:solidFill>
              </a:rPr>
              <a:t>nterfacial Wave</a:t>
            </a:r>
            <a:endParaRPr lang="zh-CN" altLang="en-US" sz="2400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5373216"/>
            <a:ext cx="4536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0" dirty="0" smtClean="0">
                <a:latin typeface="Arial"/>
                <a:cs typeface="Arial"/>
              </a:rPr>
              <a:t>Constant</a:t>
            </a:r>
            <a:r>
              <a:rPr lang="zh-CN" altLang="en-US" b="0" dirty="0" smtClean="0">
                <a:latin typeface="Arial"/>
                <a:cs typeface="Arial"/>
              </a:rPr>
              <a:t> </a:t>
            </a:r>
            <a:r>
              <a:rPr lang="en-US" altLang="zh-CN" b="0" dirty="0" smtClean="0">
                <a:latin typeface="Arial"/>
                <a:cs typeface="Arial"/>
              </a:rPr>
              <a:t>stand-off</a:t>
            </a:r>
            <a:r>
              <a:rPr lang="zh-CN" altLang="en-US" b="0" dirty="0" smtClean="0">
                <a:latin typeface="Arial"/>
                <a:cs typeface="Arial"/>
              </a:rPr>
              <a:t> </a:t>
            </a:r>
            <a:r>
              <a:rPr lang="en-US" altLang="zh-CN" b="0" dirty="0" smtClean="0">
                <a:latin typeface="Arial"/>
                <a:cs typeface="Arial"/>
              </a:rPr>
              <a:t>distance</a:t>
            </a:r>
            <a:r>
              <a:rPr lang="zh-CN" altLang="en-US" b="0" dirty="0" smtClean="0">
                <a:latin typeface="Arial"/>
                <a:cs typeface="Arial"/>
              </a:rPr>
              <a:t>：</a:t>
            </a:r>
            <a:r>
              <a:rPr lang="en-US" altLang="zh-CN" b="0" dirty="0" smtClean="0">
                <a:solidFill>
                  <a:srgbClr val="009900"/>
                </a:solidFill>
                <a:latin typeface="Arial"/>
                <a:cs typeface="Arial"/>
              </a:rPr>
              <a:t>1mm</a:t>
            </a:r>
          </a:p>
          <a:p>
            <a:r>
              <a:rPr lang="en-US" altLang="zh-CN" b="0" dirty="0" smtClean="0">
                <a:latin typeface="Arial"/>
                <a:cs typeface="Arial"/>
              </a:rPr>
              <a:t>Increasing</a:t>
            </a:r>
            <a:r>
              <a:rPr lang="zh-CN" altLang="en-US" b="0" dirty="0" smtClean="0">
                <a:latin typeface="Arial"/>
                <a:cs typeface="Arial"/>
              </a:rPr>
              <a:t> </a:t>
            </a:r>
            <a:r>
              <a:rPr lang="en-US" altLang="zh-CN" b="0" dirty="0" smtClean="0">
                <a:solidFill>
                  <a:srgbClr val="FF0000"/>
                </a:solidFill>
                <a:latin typeface="Arial"/>
                <a:cs typeface="Arial"/>
              </a:rPr>
              <a:t>explosive</a:t>
            </a:r>
            <a:r>
              <a:rPr lang="zh-CN" altLang="en-US" b="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altLang="zh-CN" b="0" dirty="0" smtClean="0">
                <a:solidFill>
                  <a:srgbClr val="FF0000"/>
                </a:solidFill>
                <a:latin typeface="Arial"/>
                <a:cs typeface="Arial"/>
              </a:rPr>
              <a:t>thickness</a:t>
            </a:r>
            <a:r>
              <a:rPr lang="zh-CN" altLang="en-US" b="0" dirty="0" smtClean="0">
                <a:latin typeface="Arial"/>
                <a:cs typeface="Arial"/>
              </a:rPr>
              <a:t>：</a:t>
            </a:r>
            <a:r>
              <a:rPr lang="en-US" altLang="zh-CN" b="0" dirty="0" smtClean="0">
                <a:solidFill>
                  <a:srgbClr val="0000FF"/>
                </a:solidFill>
                <a:latin typeface="Arial"/>
                <a:cs typeface="Arial"/>
              </a:rPr>
              <a:t>5mm</a:t>
            </a:r>
            <a:r>
              <a:rPr lang="zh-CN" altLang="en-US" b="0" dirty="0" smtClean="0">
                <a:solidFill>
                  <a:srgbClr val="0000FF"/>
                </a:solidFill>
                <a:latin typeface="Arial"/>
                <a:cs typeface="Arial"/>
              </a:rPr>
              <a:t>-</a:t>
            </a:r>
            <a:r>
              <a:rPr lang="en-US" altLang="zh-CN" b="0" dirty="0" smtClean="0">
                <a:solidFill>
                  <a:srgbClr val="0000FF"/>
                </a:solidFill>
                <a:latin typeface="Arial"/>
                <a:cs typeface="Arial"/>
              </a:rPr>
              <a:t>9mm-18mm</a:t>
            </a:r>
            <a:endParaRPr lang="zh-CN" altLang="en-US" b="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" name="下箭头 1"/>
          <p:cNvSpPr/>
          <p:nvPr/>
        </p:nvSpPr>
        <p:spPr>
          <a:xfrm>
            <a:off x="4644008" y="2204864"/>
            <a:ext cx="360040" cy="237626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8100392" y="220578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kumimoji="1" lang="en-US" altLang="zh-CN" dirty="0" smtClean="0"/>
              <a:t>3#</a:t>
            </a:r>
            <a:endParaRPr kumimoji="1"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8172400" y="2348880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kumimoji="1" lang="en-US" altLang="zh-CN" dirty="0" smtClean="0"/>
              <a:t>#8</a:t>
            </a:r>
            <a:endParaRPr kumimoji="1"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8244408" y="4509120"/>
            <a:ext cx="64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kumimoji="1" lang="en-US" altLang="zh-CN" dirty="0" smtClean="0"/>
              <a:t>#18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10001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主题">
  <a:themeElements>
    <a:clrScheme name="4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Office 主题">
  <a:themeElements>
    <a:clrScheme name="5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5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7985</TotalTime>
  <Words>338</Words>
  <Application>Microsoft Macintosh PowerPoint</Application>
  <PresentationFormat>全屏显示(4:3)</PresentationFormat>
  <Paragraphs>68</Paragraphs>
  <Slides>13</Slides>
  <Notes>12</Notes>
  <HiddenSlides>0</HiddenSlides>
  <MMClips>0</MMClips>
  <ScaleCrop>false</ScaleCrop>
  <HeadingPairs>
    <vt:vector size="6" baseType="variant">
      <vt:variant>
        <vt:lpstr>主题</vt:lpstr>
      </vt:variant>
      <vt:variant>
        <vt:i4>3</vt:i4>
      </vt:variant>
      <vt:variant>
        <vt:lpstr>嵌入的 OLE 服务器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18" baseType="lpstr">
      <vt:lpstr>Office 主题</vt:lpstr>
      <vt:lpstr>4_Office 主题</vt:lpstr>
      <vt:lpstr>5_Office 主题</vt:lpstr>
      <vt:lpstr>公式</vt:lpstr>
      <vt:lpstr>文档</vt:lpstr>
      <vt:lpstr>Aluminum alloy/Magnesium alloy explosive welding: Numerical simulation by SPH method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 You for Your Attention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dell</dc:creator>
  <cp:lastModifiedBy>Zhou Qiang</cp:lastModifiedBy>
  <cp:revision>358</cp:revision>
  <dcterms:created xsi:type="dcterms:W3CDTF">2012-03-27T09:04:52Z</dcterms:created>
  <dcterms:modified xsi:type="dcterms:W3CDTF">2014-05-29T06:55:32Z</dcterms:modified>
</cp:coreProperties>
</file>